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473" r:id="rId2"/>
    <p:sldId id="516" r:id="rId3"/>
    <p:sldId id="517" r:id="rId4"/>
    <p:sldId id="518" r:id="rId5"/>
    <p:sldId id="519" r:id="rId6"/>
    <p:sldId id="540" r:id="rId7"/>
    <p:sldId id="461" r:id="rId8"/>
    <p:sldId id="520" r:id="rId9"/>
    <p:sldId id="524" r:id="rId10"/>
    <p:sldId id="522" r:id="rId11"/>
    <p:sldId id="541" r:id="rId12"/>
    <p:sldId id="521" r:id="rId13"/>
    <p:sldId id="542" r:id="rId14"/>
    <p:sldId id="529" r:id="rId15"/>
    <p:sldId id="526" r:id="rId16"/>
    <p:sldId id="528" r:id="rId17"/>
    <p:sldId id="530" r:id="rId18"/>
    <p:sldId id="533" r:id="rId19"/>
    <p:sldId id="534" r:id="rId20"/>
    <p:sldId id="532" r:id="rId21"/>
    <p:sldId id="490" r:id="rId22"/>
    <p:sldId id="470" r:id="rId23"/>
    <p:sldId id="475" r:id="rId24"/>
    <p:sldId id="539" r:id="rId25"/>
    <p:sldId id="479" r:id="rId26"/>
    <p:sldId id="466" r:id="rId27"/>
    <p:sldId id="494" r:id="rId28"/>
    <p:sldId id="484" r:id="rId29"/>
    <p:sldId id="502" r:id="rId30"/>
    <p:sldId id="545" r:id="rId31"/>
    <p:sldId id="546" r:id="rId32"/>
    <p:sldId id="536" r:id="rId33"/>
    <p:sldId id="538" r:id="rId34"/>
    <p:sldId id="544" r:id="rId35"/>
    <p:sldId id="543" r:id="rId36"/>
    <p:sldId id="467" r:id="rId37"/>
  </p:sldIdLst>
  <p:sldSz cx="9144000" cy="6858000" type="screen4x3"/>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hkel Jaatma" initials="MJ" lastIdx="1" clrIdx="0">
    <p:extLst>
      <p:ext uri="{19B8F6BF-5375-455C-9EA6-DF929625EA0E}">
        <p15:presenceInfo xmlns:p15="http://schemas.microsoft.com/office/powerpoint/2012/main" userId="85452f02ecbacb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659F00"/>
    <a:srgbClr val="000000"/>
    <a:srgbClr val="0F0F0F"/>
    <a:srgbClr val="00FF00"/>
    <a:srgbClr val="C7DC96"/>
    <a:srgbClr val="232323"/>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9" autoAdjust="0"/>
    <p:restoredTop sz="73540" autoAdjust="0"/>
  </p:normalViewPr>
  <p:slideViewPr>
    <p:cSldViewPr>
      <p:cViewPr varScale="1">
        <p:scale>
          <a:sx n="82" d="100"/>
          <a:sy n="82" d="100"/>
        </p:scale>
        <p:origin x="1704" y="96"/>
      </p:cViewPr>
      <p:guideLst>
        <p:guide orient="horz" pos="2160"/>
        <p:guide pos="2880"/>
      </p:guideLst>
    </p:cSldViewPr>
  </p:slideViewPr>
  <p:outlineViewPr>
    <p:cViewPr>
      <p:scale>
        <a:sx n="33" d="100"/>
        <a:sy n="33" d="100"/>
      </p:scale>
      <p:origin x="0" y="-24"/>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68" d="100"/>
          <a:sy n="68" d="100"/>
        </p:scale>
        <p:origin x="-3086"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dirty="0" smtClean="0"/>
              <a:t>HAPPY</a:t>
            </a:r>
            <a:r>
              <a:rPr lang="en-US" baseline="0" dirty="0" smtClean="0"/>
              <a:t> vs. SURPRISE</a:t>
            </a:r>
            <a:endParaRPr lang="en-US" dirty="0"/>
          </a:p>
        </c:rich>
      </c:tx>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8.3099628171478548E-2"/>
          <c:y val="8.9092592592592598E-2"/>
          <c:w val="0.88791776027996505"/>
          <c:h val="0.82425328083989502"/>
        </c:manualLayout>
      </c:layout>
      <c:scatterChart>
        <c:scatterStyle val="lineMarker"/>
        <c:varyColors val="0"/>
        <c:ser>
          <c:idx val="0"/>
          <c:order val="0"/>
          <c:spPr>
            <a:ln w="25400" cap="rnd">
              <a:noFill/>
              <a:round/>
            </a:ln>
            <a:effectLst>
              <a:outerShdw dist="25400" dir="2700000" algn="tl" rotWithShape="0">
                <a:schemeClr val="accent5"/>
              </a:outerShdw>
            </a:effectLst>
          </c:spPr>
          <c:marker>
            <c:symbol val="circle"/>
            <c:size val="6"/>
            <c:spPr>
              <a:solidFill>
                <a:schemeClr val="accent5"/>
              </a:solidFill>
              <a:ln w="22225">
                <a:solidFill>
                  <a:schemeClr val="lt1"/>
                </a:solidFill>
                <a:round/>
              </a:ln>
              <a:effectLst/>
            </c:spPr>
          </c:marker>
          <c:dLbls>
            <c:dLbl>
              <c:idx val="0"/>
              <c:layout>
                <c:manualLayout>
                  <c:x val="-0.20946489501312335"/>
                  <c:y val="2.120297462817141E-2"/>
                </c:manualLayout>
              </c:layout>
              <c:tx>
                <c:rich>
                  <a:bodyPr/>
                  <a:lstStyle/>
                  <a:p>
                    <a:fld id="{78FAB9A6-1353-48CD-A350-2F031F436C81}" type="CELLRANGE">
                      <a:rPr lang="it-IT"/>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
              <c:layout>
                <c:manualLayout>
                  <c:x val="2.7043963254593175E-3"/>
                  <c:y val="-6.0245406824146981E-2"/>
                </c:manualLayout>
              </c:layout>
              <c:tx>
                <c:rich>
                  <a:bodyPr/>
                  <a:lstStyle/>
                  <a:p>
                    <a:fld id="{8191F935-966C-465A-BBE4-AE2F91AA376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2"/>
              <c:layout>
                <c:manualLayout>
                  <c:x val="6.7177821522309666E-2"/>
                  <c:y val="3.0495333916593759E-2"/>
                </c:manualLayout>
              </c:layout>
              <c:tx>
                <c:rich>
                  <a:bodyPr/>
                  <a:lstStyle/>
                  <a:p>
                    <a:fld id="{71405144-44A1-4BB6-9A29-0B827AB629FD}"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3"/>
              <c:layout>
                <c:manualLayout>
                  <c:x val="-0.19048490813648294"/>
                  <c:y val="-4.3578740157480332E-2"/>
                </c:manualLayout>
              </c:layout>
              <c:tx>
                <c:rich>
                  <a:bodyPr/>
                  <a:lstStyle/>
                  <a:p>
                    <a:fld id="{66BD0D92-67E7-42DD-9E09-7DB0D5B98949}"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4"/>
              <c:layout>
                <c:manualLayout>
                  <c:x val="-0.2390272309711286"/>
                  <c:y val="-5.1019247594050743E-2"/>
                </c:manualLayout>
              </c:layout>
              <c:tx>
                <c:rich>
                  <a:bodyPr/>
                  <a:lstStyle/>
                  <a:p>
                    <a:fld id="{758D1013-E8A8-4576-8F09-55502931B3D5}" type="CELLRANGE">
                      <a:rPr lang="es-E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5"/>
              <c:layout>
                <c:manualLayout>
                  <c:x val="-0.24793788276465442"/>
                  <c:y val="-1.77190142898805E-2"/>
                </c:manualLayout>
              </c:layout>
              <c:tx>
                <c:rich>
                  <a:bodyPr/>
                  <a:lstStyle/>
                  <a:p>
                    <a:fld id="{86690868-9B13-4423-9AFF-988057FE8F23}"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6"/>
              <c:layout>
                <c:manualLayout>
                  <c:x val="-0.20929440069991251"/>
                  <c:y val="3.2314085739282593E-2"/>
                </c:manualLayout>
              </c:layout>
              <c:tx>
                <c:rich>
                  <a:bodyPr/>
                  <a:lstStyle/>
                  <a:p>
                    <a:fld id="{51490AC6-35E2-4B5C-A681-387C86E0EFF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7"/>
              <c:delete val="1"/>
              <c:extLst>
                <c:ext xmlns:c15="http://schemas.microsoft.com/office/drawing/2012/chart" uri="{CE6537A1-D6FC-4f65-9D91-7224C49458BB}"/>
              </c:extLst>
            </c:dLbl>
            <c:dLbl>
              <c:idx val="8"/>
              <c:layout>
                <c:manualLayout>
                  <c:x val="1.3888888888888889E-3"/>
                  <c:y val="-7.5925925925925924E-2"/>
                </c:manualLayout>
              </c:layout>
              <c:tx>
                <c:rich>
                  <a:bodyPr/>
                  <a:lstStyle/>
                  <a:p>
                    <a:fld id="{7CFB77A5-B23F-4266-A2DC-EDDB839463A0}" type="CELLREF">
                      <a:rPr lang="en-GB" baseline="0" smtClean="0"/>
                      <a:pPr/>
                      <a:t>[CELLREF]</a:t>
                    </a:fld>
                    <a:endParaRPr lang="en-GB"/>
                  </a:p>
                </c:rich>
              </c:tx>
              <c:showLegendKey val="0"/>
              <c:showVal val="1"/>
              <c:showCatName val="1"/>
              <c:showSerName val="0"/>
              <c:showPercent val="0"/>
              <c:showBubbleSize val="0"/>
              <c:extLst>
                <c:ext xmlns:c15="http://schemas.microsoft.com/office/drawing/2012/chart" uri="{CE6537A1-D6FC-4f65-9D91-7224C49458BB}">
                  <c15:layout/>
                  <c15:dlblFieldTable>
                    <c15:dlblFTEntry>
                      <c15:txfldGUID>{7CFB77A5-B23F-4266-A2DC-EDDB839463A0}</c15:txfldGUID>
                      <c15:f>Sheet1!$D$10</c15:f>
                      <c15:dlblFieldTableCache>
                        <c:ptCount val="1"/>
                        <c:pt idx="0">
                          <c:v>Chevrolet Trax - Find New Roads After Midnight</c:v>
                        </c:pt>
                      </c15:dlblFieldTableCache>
                    </c15:dlblFTEntry>
                  </c15:dlblFieldTable>
                  <c15:showDataLabelsRange val="0"/>
                </c:ext>
              </c:extLst>
            </c:dLbl>
            <c:dLbl>
              <c:idx val="9"/>
              <c:layout>
                <c:manualLayout>
                  <c:x val="-0.18355796150481191"/>
                  <c:y val="7.1202974628171475E-2"/>
                </c:manualLayout>
              </c:layout>
              <c:tx>
                <c:rich>
                  <a:bodyPr/>
                  <a:lstStyle/>
                  <a:p>
                    <a:fld id="{E3357ADA-F1FF-4640-8D64-D6E4BB18BA8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0"/>
              <c:delete val="1"/>
              <c:extLst>
                <c:ext xmlns:c15="http://schemas.microsoft.com/office/drawing/2012/chart" uri="{CE6537A1-D6FC-4f65-9D91-7224C49458BB}"/>
              </c:extLst>
            </c:dLbl>
            <c:dLbl>
              <c:idx val="11"/>
              <c:layout>
                <c:manualLayout>
                  <c:x val="-4.422025371828623E-3"/>
                  <c:y val="5.4536307961504743E-2"/>
                </c:manualLayout>
              </c:layout>
              <c:tx>
                <c:rich>
                  <a:bodyPr/>
                  <a:lstStyle/>
                  <a:p>
                    <a:fld id="{BA342424-D327-40F2-BF05-6F62673ED21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2"/>
              <c:layout>
                <c:manualLayout>
                  <c:x val="-2.8630139982502186E-2"/>
                  <c:y val="-9.5463692038495224E-2"/>
                </c:manualLayout>
              </c:layout>
              <c:tx>
                <c:rich>
                  <a:bodyPr/>
                  <a:lstStyle/>
                  <a:p>
                    <a:fld id="{320A1E90-5B8B-4BD9-9B5F-3A0F6EF749C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3"/>
              <c:layout>
                <c:manualLayout>
                  <c:x val="-4.3325240594925638E-2"/>
                  <c:y val="6.0091863517060369E-2"/>
                </c:manualLayout>
              </c:layout>
              <c:tx>
                <c:rich>
                  <a:bodyPr/>
                  <a:lstStyle/>
                  <a:p>
                    <a:fld id="{DD0A6558-7BBF-44A5-80E2-A4289C1B805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4"/>
              <c:layout>
                <c:manualLayout>
                  <c:x val="1.7063538932633422E-2"/>
                  <c:y val="-9.8614756488772247E-4"/>
                </c:manualLayout>
              </c:layout>
              <c:tx>
                <c:rich>
                  <a:bodyPr/>
                  <a:lstStyle/>
                  <a:p>
                    <a:fld id="{E28D7187-944F-411E-90B9-AC626DD5809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5"/>
              <c:layout>
                <c:manualLayout>
                  <c:x val="-0.10658136482939642"/>
                  <c:y val="-5.8393554972295127E-2"/>
                </c:manualLayout>
              </c:layout>
              <c:tx>
                <c:rich>
                  <a:bodyPr/>
                  <a:lstStyle/>
                  <a:p>
                    <a:fld id="{3A8772F4-8405-4516-A10D-4970949DB669}"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6"/>
              <c:layout>
                <c:manualLayout>
                  <c:x val="5.555621172353456E-2"/>
                  <c:y val="-1.950466608340631E-2"/>
                </c:manualLayout>
              </c:layout>
              <c:tx>
                <c:rich>
                  <a:bodyPr/>
                  <a:lstStyle/>
                  <a:p>
                    <a:fld id="{F62758C0-0AF2-4705-B274-0B9381D78D4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7"/>
              <c:layout>
                <c:manualLayout>
                  <c:x val="-0.10161712598425197"/>
                  <c:y val="-5.1019247594050764E-2"/>
                </c:manualLayout>
              </c:layout>
              <c:tx>
                <c:rich>
                  <a:bodyPr/>
                  <a:lstStyle/>
                  <a:p>
                    <a:fld id="{5D5512F7-9C98-4EBA-9C16-8AFF825DB8A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8"/>
              <c:layout>
                <c:manualLayout>
                  <c:x val="-0.23520013123359579"/>
                  <c:y val="-8.9908136482939632E-2"/>
                </c:manualLayout>
              </c:layout>
              <c:tx>
                <c:rich>
                  <a:bodyPr/>
                  <a:lstStyle/>
                  <a:p>
                    <a:fld id="{BF548E46-017F-4347-8B22-EDEC6DABA27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9"/>
              <c:delete val="1"/>
              <c:extLst>
                <c:ext xmlns:c15="http://schemas.microsoft.com/office/drawing/2012/chart" uri="{CE6537A1-D6FC-4f65-9D91-7224C49458BB}"/>
              </c:extLst>
            </c:dLbl>
            <c:dLbl>
              <c:idx val="20"/>
              <c:layout>
                <c:manualLayout>
                  <c:x val="-0.15218777340332459"/>
                  <c:y val="-0.21213035870516186"/>
                </c:manualLayout>
              </c:layout>
              <c:tx>
                <c:rich>
                  <a:bodyPr/>
                  <a:lstStyle/>
                  <a:p>
                    <a:fld id="{EA859701-C796-4947-BBDC-AD5377B35DB6}"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spPr>
              <a:solidFill>
                <a:srgbClr val="FFFFFF"/>
              </a:solidFill>
              <a:ln>
                <a:solidFill>
                  <a:srgbClr val="83C465"/>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accent5"/>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xVal>
            <c:numRef>
              <c:f>Sheet1!$B$2:$B$22</c:f>
              <c:numCache>
                <c:formatCode>0%</c:formatCode>
                <c:ptCount val="21"/>
                <c:pt idx="0">
                  <c:v>9.0909000000000004E-2</c:v>
                </c:pt>
                <c:pt idx="1">
                  <c:v>0.2</c:v>
                </c:pt>
                <c:pt idx="2">
                  <c:v>0.114285</c:v>
                </c:pt>
                <c:pt idx="3">
                  <c:v>0.102564</c:v>
                </c:pt>
                <c:pt idx="4">
                  <c:v>0.114285</c:v>
                </c:pt>
                <c:pt idx="5">
                  <c:v>0.114285</c:v>
                </c:pt>
                <c:pt idx="6">
                  <c:v>9.8039000000000001E-2</c:v>
                </c:pt>
                <c:pt idx="7">
                  <c:v>0.13333300000000001</c:v>
                </c:pt>
                <c:pt idx="8">
                  <c:v>0.17241300000000001</c:v>
                </c:pt>
                <c:pt idx="9">
                  <c:v>0.111111</c:v>
                </c:pt>
                <c:pt idx="10">
                  <c:v>0.13953399999999999</c:v>
                </c:pt>
                <c:pt idx="11">
                  <c:v>0.2</c:v>
                </c:pt>
                <c:pt idx="12">
                  <c:v>0.36</c:v>
                </c:pt>
                <c:pt idx="13">
                  <c:v>0.125</c:v>
                </c:pt>
                <c:pt idx="14">
                  <c:v>0.162162</c:v>
                </c:pt>
                <c:pt idx="15">
                  <c:v>0.24324299999999999</c:v>
                </c:pt>
                <c:pt idx="16">
                  <c:v>0.16278999999999999</c:v>
                </c:pt>
                <c:pt idx="17">
                  <c:v>0.16278999999999999</c:v>
                </c:pt>
                <c:pt idx="18">
                  <c:v>0.16278999999999999</c:v>
                </c:pt>
                <c:pt idx="19">
                  <c:v>0.125</c:v>
                </c:pt>
                <c:pt idx="20">
                  <c:v>0.131578</c:v>
                </c:pt>
              </c:numCache>
            </c:numRef>
          </c:xVal>
          <c:yVal>
            <c:numRef>
              <c:f>Sheet1!$C$2:$C$22</c:f>
              <c:numCache>
                <c:formatCode>0%</c:formatCode>
                <c:ptCount val="21"/>
                <c:pt idx="0">
                  <c:v>6.8181000000000005E-2</c:v>
                </c:pt>
                <c:pt idx="1">
                  <c:v>0.16278999999999999</c:v>
                </c:pt>
                <c:pt idx="2">
                  <c:v>0.114285</c:v>
                </c:pt>
                <c:pt idx="3">
                  <c:v>0.16666600000000001</c:v>
                </c:pt>
                <c:pt idx="4">
                  <c:v>0.114285</c:v>
                </c:pt>
                <c:pt idx="5">
                  <c:v>0.102564</c:v>
                </c:pt>
                <c:pt idx="6">
                  <c:v>8.8887999999999995E-2</c:v>
                </c:pt>
                <c:pt idx="7">
                  <c:v>9.3022999999999995E-2</c:v>
                </c:pt>
                <c:pt idx="8">
                  <c:v>0.13333300000000001</c:v>
                </c:pt>
                <c:pt idx="9">
                  <c:v>6.0606E-2</c:v>
                </c:pt>
                <c:pt idx="10">
                  <c:v>8.8887999999999995E-2</c:v>
                </c:pt>
                <c:pt idx="11">
                  <c:v>8.6956000000000006E-2</c:v>
                </c:pt>
                <c:pt idx="12">
                  <c:v>0.131578</c:v>
                </c:pt>
                <c:pt idx="13">
                  <c:v>8.5713999999999999E-2</c:v>
                </c:pt>
                <c:pt idx="14">
                  <c:v>0.12820500000000001</c:v>
                </c:pt>
                <c:pt idx="15">
                  <c:v>0.108108</c:v>
                </c:pt>
                <c:pt idx="16">
                  <c:v>9.4339000000000006E-2</c:v>
                </c:pt>
                <c:pt idx="17">
                  <c:v>0.162162</c:v>
                </c:pt>
                <c:pt idx="18">
                  <c:v>0.13513500000000001</c:v>
                </c:pt>
                <c:pt idx="19">
                  <c:v>9.5238000000000003E-2</c:v>
                </c:pt>
                <c:pt idx="20">
                  <c:v>9.5238000000000003E-2</c:v>
                </c:pt>
              </c:numCache>
            </c:numRef>
          </c:y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Binary_7_Class_Surprised_MAX</c:v>
                      </c:pt>
                    </c:strCache>
                  </c:strRef>
                </c15:tx>
              </c15:filteredSeriesTitle>
            </c:ext>
            <c:ext xmlns:c15="http://schemas.microsoft.com/office/drawing/2012/chart" uri="{02D57815-91ED-43cb-92C2-25804820EDAC}">
              <c15:datalabelsRange>
                <c15:f>Sheet1!$D$2:$D$22</c15:f>
                <c15:dlblRangeCache>
                  <c:ptCount val="21"/>
                  <c:pt idx="0">
                    <c:v>Audi Quattro - Land of Quattro</c:v>
                  </c:pt>
                  <c:pt idx="1">
                    <c:v>Audi Quattro - Snowman</c:v>
                  </c:pt>
                  <c:pt idx="2">
                    <c:v>BMW - Driven By Design</c:v>
                  </c:pt>
                  <c:pt idx="3">
                    <c:v>BMW - The New 7 Series</c:v>
                  </c:pt>
                  <c:pt idx="4">
                    <c:v>Ford Fiesta - Fuel 2013 Canada</c:v>
                  </c:pt>
                  <c:pt idx="5">
                    <c:v>Ford Fusion - Hybrid Disappearing All-New 2013 Canada</c:v>
                  </c:pt>
                  <c:pt idx="6">
                    <c:v>Ford Escape - Junk In Your Trunk 2013</c:v>
                  </c:pt>
                  <c:pt idx="7">
                    <c:v>Chevrolet - Own Some Chrome Event</c:v>
                  </c:pt>
                  <c:pt idx="8">
                    <c:v>Chevrolet Trax - Find New Roads After Midnight</c:v>
                  </c:pt>
                  <c:pt idx="9">
                    <c:v>Honda Civic - Keeping It In The Green 2013</c:v>
                  </c:pt>
                  <c:pt idx="10">
                    <c:v>Honda Civic - New Style 2013</c:v>
                  </c:pt>
                  <c:pt idx="11">
                    <c:v>Hyundai Santa Fe XL - Snowboard 2013</c:v>
                  </c:pt>
                  <c:pt idx="12">
                    <c:v>Hyundai Santa Fe XL - Spice It Up 2013</c:v>
                  </c:pt>
                  <c:pt idx="13">
                    <c:v>Hyundai Elantra - Car Of The Year</c:v>
                  </c:pt>
                  <c:pt idx="14">
                    <c:v>Nissan Altima - Break Up</c:v>
                  </c:pt>
                  <c:pt idx="15">
                    <c:v>Nissan Altima - Enough</c:v>
                  </c:pt>
                  <c:pt idx="16">
                    <c:v>BMW - M5 Bullet</c:v>
                  </c:pt>
                  <c:pt idx="17">
                    <c:v>Chevrolet - Find New Roads Anthem</c:v>
                  </c:pt>
                  <c:pt idx="18">
                    <c:v>Volvo VC60 - Made for Candanavia Equity Film</c:v>
                  </c:pt>
                  <c:pt idx="19">
                    <c:v>Honda Civic - Precision Parking 2013</c:v>
                  </c:pt>
                  <c:pt idx="20">
                    <c:v>Volvo XC60 - Made for Candinavia</c:v>
                  </c:pt>
                </c15:dlblRangeCache>
              </c15:datalabelsRange>
            </c:ext>
          </c:extLst>
        </c:ser>
        <c:dLbls>
          <c:showLegendKey val="0"/>
          <c:showVal val="0"/>
          <c:showCatName val="0"/>
          <c:showSerName val="0"/>
          <c:showPercent val="0"/>
          <c:showBubbleSize val="0"/>
        </c:dLbls>
        <c:axId val="270424432"/>
        <c:axId val="270427696"/>
      </c:scatterChart>
      <c:valAx>
        <c:axId val="270424432"/>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t-EE"/>
                  <a:t>Happy</a:t>
                </a:r>
                <a:endParaRPr lang="en-GB"/>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70427696"/>
        <c:crosses val="autoZero"/>
        <c:crossBetween val="midCat"/>
      </c:valAx>
      <c:valAx>
        <c:axId val="270427696"/>
        <c:scaling>
          <c:orientation val="minMax"/>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t-EE"/>
                  <a:t>Surprised</a:t>
                </a:r>
                <a:endParaRPr lang="en-GB"/>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70424432"/>
        <c:crossesAt val="0"/>
        <c:crossBetween val="midCat"/>
      </c:valAx>
      <c:spPr>
        <a:noFill/>
        <a:ln>
          <a:noFill/>
        </a:ln>
        <a:effectLst/>
      </c:spPr>
    </c:plotArea>
    <c:plotVisOnly val="1"/>
    <c:dispBlanksAs val="gap"/>
    <c:showDLblsOverMax val="0"/>
  </c:chart>
  <c:spPr>
    <a:solidFill>
      <a:schemeClr val="accent5"/>
    </a:solidFill>
    <a:ln w="9525" cap="flat" cmpd="sng" algn="ctr">
      <a:solidFill>
        <a:schemeClr val="accent5"/>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t-EE" dirty="0" smtClean="0"/>
              <a:t>Very Bad - Failed</a:t>
            </a:r>
            <a:endParaRPr lang="en-GB"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areaChart>
        <c:grouping val="percentStacked"/>
        <c:varyColors val="0"/>
        <c:ser>
          <c:idx val="0"/>
          <c:order val="0"/>
          <c:spPr>
            <a:solidFill>
              <a:schemeClr val="accent1"/>
            </a:solidFill>
            <a:ln>
              <a:noFill/>
            </a:ln>
            <a:effectLst/>
          </c:spPr>
          <c:val>
            <c:numRef>
              <c:f>Sheet1!$B$2:$B$6</c:f>
              <c:numCache>
                <c:formatCode>General</c:formatCode>
                <c:ptCount val="5"/>
                <c:pt idx="0">
                  <c:v>3.7735849000000002E-2</c:v>
                </c:pt>
                <c:pt idx="1">
                  <c:v>5.2631578999999998E-2</c:v>
                </c:pt>
                <c:pt idx="2">
                  <c:v>3.7735849000000002E-2</c:v>
                </c:pt>
                <c:pt idx="3">
                  <c:v>4.8780487999999997E-2</c:v>
                </c:pt>
                <c:pt idx="4">
                  <c:v>2.3255814E-2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Confused</c:v>
                      </c:pt>
                    </c:strCache>
                  </c:strRef>
                </c15:tx>
              </c15:filteredSeriesTitle>
            </c:ext>
            <c:ext xmlns:c15="http://schemas.microsoft.com/office/drawing/2012/chart" uri="{02D57815-91ED-43cb-92C2-25804820EDAC}">
              <c15:filteredCategoryTitle>
                <c15:cat>
                  <c:numRef>
                    <c:extLst>
                      <c:ext uri="{02D57815-91ED-43cb-92C2-25804820EDAC}">
                        <c15:formulaRef>
                          <c15:sqref>Sheet1!$A$2:$A$6</c15:sqref>
                        </c15:formulaRef>
                      </c:ext>
                    </c:extLst>
                    <c:numCache>
                      <c:formatCode>0</c:formatCode>
                      <c:ptCount val="5"/>
                      <c:pt idx="0">
                        <c:v>0</c:v>
                      </c:pt>
                      <c:pt idx="1">
                        <c:v>1</c:v>
                      </c:pt>
                      <c:pt idx="2">
                        <c:v>2</c:v>
                      </c:pt>
                      <c:pt idx="3">
                        <c:v>3</c:v>
                      </c:pt>
                      <c:pt idx="4">
                        <c:v>4</c:v>
                      </c:pt>
                    </c:numCache>
                  </c:numRef>
                </c15:cat>
              </c15:filteredCategoryTitle>
            </c:ext>
          </c:extLst>
        </c:ser>
        <c:ser>
          <c:idx val="1"/>
          <c:order val="1"/>
          <c:spPr>
            <a:solidFill>
              <a:schemeClr val="accent3"/>
            </a:solidFill>
            <a:ln>
              <a:noFill/>
            </a:ln>
            <a:effectLst/>
          </c:spPr>
          <c:val>
            <c:numRef>
              <c:f>Sheet1!$C$2:$C$6</c:f>
              <c:numCache>
                <c:formatCode>General</c:formatCode>
                <c:ptCount val="5"/>
                <c:pt idx="0">
                  <c:v>1.8867925000000001E-2</c:v>
                </c:pt>
                <c:pt idx="1">
                  <c:v>5.2631578999999998E-2</c:v>
                </c:pt>
                <c:pt idx="2">
                  <c:v>1.8867925000000001E-2</c:v>
                </c:pt>
                <c:pt idx="3">
                  <c:v>2.4390243999999998E-2</c:v>
                </c:pt>
                <c:pt idx="4">
                  <c:v>2.3255814E-2</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Happy</c:v>
                      </c:pt>
                    </c:strCache>
                  </c:strRef>
                </c15:tx>
              </c15:filteredSeriesTitle>
            </c:ext>
            <c:ext xmlns:c15="http://schemas.microsoft.com/office/drawing/2012/chart" uri="{02D57815-91ED-43cb-92C2-25804820EDAC}">
              <c15:filteredCategoryTitle>
                <c15:cat>
                  <c:numRef>
                    <c:extLst>
                      <c:ext uri="{02D57815-91ED-43cb-92C2-25804820EDAC}">
                        <c15:formulaRef>
                          <c15:sqref>Sheet1!$A$2:$A$6</c15:sqref>
                        </c15:formulaRef>
                      </c:ext>
                    </c:extLst>
                    <c:numCache>
                      <c:formatCode>0</c:formatCode>
                      <c:ptCount val="5"/>
                      <c:pt idx="0">
                        <c:v>0</c:v>
                      </c:pt>
                      <c:pt idx="1">
                        <c:v>1</c:v>
                      </c:pt>
                      <c:pt idx="2">
                        <c:v>2</c:v>
                      </c:pt>
                      <c:pt idx="3">
                        <c:v>3</c:v>
                      </c:pt>
                      <c:pt idx="4">
                        <c:v>4</c:v>
                      </c:pt>
                    </c:numCache>
                  </c:numRef>
                </c15:cat>
              </c15:filteredCategoryTitle>
            </c:ext>
          </c:extLst>
        </c:ser>
        <c:dLbls>
          <c:showLegendKey val="0"/>
          <c:showVal val="0"/>
          <c:showCatName val="0"/>
          <c:showSerName val="0"/>
          <c:showPercent val="0"/>
          <c:showBubbleSize val="0"/>
        </c:dLbls>
        <c:axId val="549193504"/>
        <c:axId val="549195136"/>
      </c:areaChart>
      <c:catAx>
        <c:axId val="549193504"/>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9195136"/>
        <c:crosses val="autoZero"/>
        <c:auto val="1"/>
        <c:lblAlgn val="ctr"/>
        <c:lblOffset val="100"/>
        <c:noMultiLvlLbl val="0"/>
      </c:catAx>
      <c:valAx>
        <c:axId val="549195136"/>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9193504"/>
        <c:crosses val="autoZero"/>
        <c:crossBetween val="midCat"/>
        <c:majorUnit val="0.2"/>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t-EE" dirty="0" smtClean="0"/>
              <a:t>Good – Current</a:t>
            </a:r>
            <a:endParaRPr lang="en-GB"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areaChart>
        <c:grouping val="percentStacked"/>
        <c:varyColors val="0"/>
        <c:ser>
          <c:idx val="0"/>
          <c:order val="0"/>
          <c:spPr>
            <a:solidFill>
              <a:schemeClr val="accent1"/>
            </a:solidFill>
            <a:ln>
              <a:noFill/>
            </a:ln>
            <a:effectLst/>
          </c:spPr>
          <c:val>
            <c:numRef>
              <c:f>Sheet1!$B$2:$B$6</c:f>
              <c:numCache>
                <c:formatCode>General</c:formatCode>
                <c:ptCount val="5"/>
                <c:pt idx="0">
                  <c:v>1.9230769000000002E-2</c:v>
                </c:pt>
                <c:pt idx="1">
                  <c:v>0</c:v>
                </c:pt>
                <c:pt idx="2">
                  <c:v>0</c:v>
                </c:pt>
                <c:pt idx="3">
                  <c:v>0</c:v>
                </c:pt>
                <c:pt idx="4">
                  <c:v>5.8823528999999999E-2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Confused</c:v>
                      </c:pt>
                    </c:strCache>
                  </c:strRef>
                </c15:tx>
              </c15:filteredSeriesTitle>
            </c:ext>
            <c:ext xmlns:c15="http://schemas.microsoft.com/office/drawing/2012/chart" uri="{02D57815-91ED-43cb-92C2-25804820EDAC}">
              <c15:filteredCategoryTitle>
                <c15:cat>
                  <c:numRef>
                    <c:extLst>
                      <c:ext uri="{02D57815-91ED-43cb-92C2-25804820EDAC}">
                        <c15:formulaRef>
                          <c15:sqref>Sheet1!$A$2:$A$6</c15:sqref>
                        </c15:formulaRef>
                      </c:ext>
                    </c:extLst>
                    <c:numCache>
                      <c:formatCode>0</c:formatCode>
                      <c:ptCount val="5"/>
                      <c:pt idx="0">
                        <c:v>0</c:v>
                      </c:pt>
                      <c:pt idx="1">
                        <c:v>1</c:v>
                      </c:pt>
                      <c:pt idx="2">
                        <c:v>2</c:v>
                      </c:pt>
                      <c:pt idx="3">
                        <c:v>3</c:v>
                      </c:pt>
                      <c:pt idx="4">
                        <c:v>4</c:v>
                      </c:pt>
                    </c:numCache>
                  </c:numRef>
                </c15:cat>
              </c15:filteredCategoryTitle>
            </c:ext>
          </c:extLst>
        </c:ser>
        <c:ser>
          <c:idx val="1"/>
          <c:order val="1"/>
          <c:spPr>
            <a:solidFill>
              <a:schemeClr val="accent3"/>
            </a:solidFill>
            <a:ln>
              <a:noFill/>
            </a:ln>
            <a:effectLst/>
          </c:spPr>
          <c:val>
            <c:numRef>
              <c:f>Sheet1!$C$2:$C$6</c:f>
              <c:numCache>
                <c:formatCode>General</c:formatCode>
                <c:ptCount val="5"/>
                <c:pt idx="0">
                  <c:v>1.9230769000000002E-2</c:v>
                </c:pt>
                <c:pt idx="1">
                  <c:v>4.0816326999999999E-2</c:v>
                </c:pt>
                <c:pt idx="2">
                  <c:v>2.3255814E-2</c:v>
                </c:pt>
                <c:pt idx="3">
                  <c:v>2.7777777999999999E-2</c:v>
                </c:pt>
                <c:pt idx="4">
                  <c:v>5.8823528999999999E-2</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Happy</c:v>
                      </c:pt>
                    </c:strCache>
                  </c:strRef>
                </c15:tx>
              </c15:filteredSeriesTitle>
            </c:ext>
            <c:ext xmlns:c15="http://schemas.microsoft.com/office/drawing/2012/chart" uri="{02D57815-91ED-43cb-92C2-25804820EDAC}">
              <c15:filteredCategoryTitle>
                <c15:cat>
                  <c:numRef>
                    <c:extLst>
                      <c:ext uri="{02D57815-91ED-43cb-92C2-25804820EDAC}">
                        <c15:formulaRef>
                          <c15:sqref>Sheet1!$A$2:$A$6</c15:sqref>
                        </c15:formulaRef>
                      </c:ext>
                    </c:extLst>
                    <c:numCache>
                      <c:formatCode>0</c:formatCode>
                      <c:ptCount val="5"/>
                      <c:pt idx="0">
                        <c:v>0</c:v>
                      </c:pt>
                      <c:pt idx="1">
                        <c:v>1</c:v>
                      </c:pt>
                      <c:pt idx="2">
                        <c:v>2</c:v>
                      </c:pt>
                      <c:pt idx="3">
                        <c:v>3</c:v>
                      </c:pt>
                      <c:pt idx="4">
                        <c:v>4</c:v>
                      </c:pt>
                    </c:numCache>
                  </c:numRef>
                </c15:cat>
              </c15:filteredCategoryTitle>
            </c:ext>
          </c:extLst>
        </c:ser>
        <c:dLbls>
          <c:showLegendKey val="0"/>
          <c:showVal val="0"/>
          <c:showCatName val="0"/>
          <c:showSerName val="0"/>
          <c:showPercent val="0"/>
          <c:showBubbleSize val="0"/>
        </c:dLbls>
        <c:axId val="549194048"/>
        <c:axId val="549194592"/>
      </c:areaChart>
      <c:catAx>
        <c:axId val="549194048"/>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9194592"/>
        <c:crosses val="autoZero"/>
        <c:auto val="1"/>
        <c:lblAlgn val="ctr"/>
        <c:lblOffset val="100"/>
        <c:noMultiLvlLbl val="0"/>
      </c:catAx>
      <c:valAx>
        <c:axId val="549194592"/>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9194048"/>
        <c:crosses val="autoZero"/>
        <c:crossBetween val="midCat"/>
        <c:majorUnit val="0.2"/>
      </c:valAx>
      <c:spPr>
        <a:noFill/>
        <a:ln>
          <a:solidFill>
            <a:schemeClr val="accent1"/>
          </a:solid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t-EE" dirty="0" smtClean="0"/>
              <a:t>Best – New</a:t>
            </a:r>
            <a:endParaRPr lang="en-GB"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areaChart>
        <c:grouping val="percentStacked"/>
        <c:varyColors val="0"/>
        <c:ser>
          <c:idx val="0"/>
          <c:order val="0"/>
          <c:spPr>
            <a:solidFill>
              <a:schemeClr val="accent1"/>
            </a:solidFill>
            <a:ln>
              <a:noFill/>
            </a:ln>
            <a:effectLst/>
          </c:spPr>
          <c:val>
            <c:numRef>
              <c:f>Sheet1!$B$2:$B$6</c:f>
              <c:numCache>
                <c:formatCode>General</c:formatCode>
                <c:ptCount val="5"/>
                <c:pt idx="0">
                  <c:v>0</c:v>
                </c:pt>
                <c:pt idx="1">
                  <c:v>0</c:v>
                </c:pt>
                <c:pt idx="2">
                  <c:v>0</c:v>
                </c:pt>
                <c:pt idx="3">
                  <c:v>0</c:v>
                </c:pt>
                <c:pt idx="4">
                  <c:v>2.3E-2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Confused</c:v>
                      </c:pt>
                    </c:strCache>
                  </c:strRef>
                </c15:tx>
              </c15:filteredSeriesTitle>
            </c:ext>
            <c:ext xmlns:c15="http://schemas.microsoft.com/office/drawing/2012/chart" uri="{02D57815-91ED-43cb-92C2-25804820EDAC}">
              <c15:filteredCategoryTitle>
                <c15:cat>
                  <c:numRef>
                    <c:extLst>
                      <c:ext uri="{02D57815-91ED-43cb-92C2-25804820EDAC}">
                        <c15:formulaRef>
                          <c15:sqref>Sheet1!$A$2:$A$6</c15:sqref>
                        </c15:formulaRef>
                      </c:ext>
                    </c:extLst>
                    <c:numCache>
                      <c:formatCode>0</c:formatCode>
                      <c:ptCount val="5"/>
                      <c:pt idx="0">
                        <c:v>0</c:v>
                      </c:pt>
                      <c:pt idx="1">
                        <c:v>1</c:v>
                      </c:pt>
                      <c:pt idx="2">
                        <c:v>2</c:v>
                      </c:pt>
                      <c:pt idx="3">
                        <c:v>3</c:v>
                      </c:pt>
                      <c:pt idx="4">
                        <c:v>4</c:v>
                      </c:pt>
                    </c:numCache>
                  </c:numRef>
                </c15:cat>
              </c15:filteredCategoryTitle>
            </c:ext>
          </c:extLst>
        </c:ser>
        <c:ser>
          <c:idx val="1"/>
          <c:order val="1"/>
          <c:spPr>
            <a:solidFill>
              <a:schemeClr val="accent3"/>
            </a:solidFill>
            <a:ln>
              <a:noFill/>
            </a:ln>
            <a:effectLst/>
          </c:spPr>
          <c:val>
            <c:numRef>
              <c:f>Sheet1!$C$2:$C$6</c:f>
              <c:numCache>
                <c:formatCode>General</c:formatCode>
                <c:ptCount val="5"/>
                <c:pt idx="0">
                  <c:v>1</c:v>
                </c:pt>
                <c:pt idx="1">
                  <c:v>1</c:v>
                </c:pt>
                <c:pt idx="2">
                  <c:v>1.9E-2</c:v>
                </c:pt>
                <c:pt idx="3">
                  <c:v>4.7E-2</c:v>
                </c:pt>
                <c:pt idx="4">
                  <c:v>6.8000000000000005E-2</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Happy</c:v>
                      </c:pt>
                    </c:strCache>
                  </c:strRef>
                </c15:tx>
              </c15:filteredSeriesTitle>
            </c:ext>
            <c:ext xmlns:c15="http://schemas.microsoft.com/office/drawing/2012/chart" uri="{02D57815-91ED-43cb-92C2-25804820EDAC}">
              <c15:filteredCategoryTitle>
                <c15:cat>
                  <c:numRef>
                    <c:extLst>
                      <c:ext uri="{02D57815-91ED-43cb-92C2-25804820EDAC}">
                        <c15:formulaRef>
                          <c15:sqref>Sheet1!$A$2:$A$6</c15:sqref>
                        </c15:formulaRef>
                      </c:ext>
                    </c:extLst>
                    <c:numCache>
                      <c:formatCode>0</c:formatCode>
                      <c:ptCount val="5"/>
                      <c:pt idx="0">
                        <c:v>0</c:v>
                      </c:pt>
                      <c:pt idx="1">
                        <c:v>1</c:v>
                      </c:pt>
                      <c:pt idx="2">
                        <c:v>2</c:v>
                      </c:pt>
                      <c:pt idx="3">
                        <c:v>3</c:v>
                      </c:pt>
                      <c:pt idx="4">
                        <c:v>4</c:v>
                      </c:pt>
                    </c:numCache>
                  </c:numRef>
                </c15:cat>
              </c15:filteredCategoryTitle>
            </c:ext>
          </c:extLst>
        </c:ser>
        <c:dLbls>
          <c:showLegendKey val="0"/>
          <c:showVal val="0"/>
          <c:showCatName val="0"/>
          <c:showSerName val="0"/>
          <c:showPercent val="0"/>
          <c:showBubbleSize val="0"/>
        </c:dLbls>
        <c:axId val="549190784"/>
        <c:axId val="549196224"/>
      </c:areaChart>
      <c:catAx>
        <c:axId val="549190784"/>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9196224"/>
        <c:crosses val="autoZero"/>
        <c:auto val="1"/>
        <c:lblAlgn val="ctr"/>
        <c:lblOffset val="100"/>
        <c:noMultiLvlLbl val="0"/>
      </c:catAx>
      <c:valAx>
        <c:axId val="549196224"/>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9190784"/>
        <c:crosses val="autoZero"/>
        <c:crossBetween val="midCat"/>
        <c:majorUnit val="0.2"/>
      </c:valAx>
      <c:spPr>
        <a:noFill/>
        <a:ln>
          <a:solidFill>
            <a:schemeClr val="accent1"/>
          </a:solid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089667-3424-447E-B078-C3D4AFBF863B}" type="datetimeFigureOut">
              <a:rPr lang="et-EE" smtClean="0"/>
              <a:pPr/>
              <a:t>8.05.2013</a:t>
            </a:fld>
            <a:endParaRPr lang="et-E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07B538-929D-4732-A30B-6187D60E6C41}" type="slidenum">
              <a:rPr lang="et-EE" smtClean="0"/>
              <a:pPr/>
              <a:t>‹#›</a:t>
            </a:fld>
            <a:endParaRPr lang="et-EE"/>
          </a:p>
        </p:txBody>
      </p:sp>
    </p:spTree>
    <p:extLst>
      <p:ext uri="{BB962C8B-B14F-4D97-AF65-F5344CB8AC3E}">
        <p14:creationId xmlns:p14="http://schemas.microsoft.com/office/powerpoint/2010/main" val="2574707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CD209B-9D83-458B-8651-9141D4AC5AE3}" type="datetimeFigureOut">
              <a:rPr lang="et-EE" smtClean="0"/>
              <a:pPr/>
              <a:t>8.05.2013</a:t>
            </a:fld>
            <a:endParaRPr lang="et-E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646A73-8B23-4B49-A570-84254D1850F5}" type="slidenum">
              <a:rPr lang="et-EE" smtClean="0"/>
              <a:pPr/>
              <a:t>‹#›</a:t>
            </a:fld>
            <a:endParaRPr lang="et-EE"/>
          </a:p>
        </p:txBody>
      </p:sp>
    </p:spTree>
    <p:extLst>
      <p:ext uri="{BB962C8B-B14F-4D97-AF65-F5344CB8AC3E}">
        <p14:creationId xmlns:p14="http://schemas.microsoft.com/office/powerpoint/2010/main" val="32839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Afternoon Ladies and Gentlemen. My name is Martin Salo and I’m the co-founder and product director of </a:t>
            </a:r>
            <a:r>
              <a:rPr lang="en-GB" dirty="0" err="1" smtClean="0"/>
              <a:t>Realeyes</a:t>
            </a:r>
            <a:r>
              <a:rPr lang="en-GB" dirty="0" smtClean="0"/>
              <a:t>. I’m very excited</a:t>
            </a:r>
            <a:r>
              <a:rPr lang="en-GB" baseline="0" dirty="0" smtClean="0"/>
              <a:t> to be with you here today.</a:t>
            </a:r>
          </a:p>
          <a:p>
            <a:endParaRPr lang="en-GB" baseline="0" dirty="0" smtClean="0"/>
          </a:p>
          <a:p>
            <a:r>
              <a:rPr lang="en-GB" baseline="0" dirty="0" smtClean="0"/>
              <a:t>Every once in a while completely new market research methodologies emerge which revolutionize the whole industry.</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1</a:t>
            </a:fld>
            <a:endParaRPr lang="et-EE"/>
          </a:p>
        </p:txBody>
      </p:sp>
    </p:spTree>
    <p:extLst>
      <p:ext uri="{BB962C8B-B14F-4D97-AF65-F5344CB8AC3E}">
        <p14:creationId xmlns:p14="http://schemas.microsoft.com/office/powerpoint/2010/main" val="58445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a technology</a:t>
            </a:r>
            <a:r>
              <a:rPr lang="en-GB" baseline="0" dirty="0" smtClean="0"/>
              <a:t> which makes it possible for a computer to automatically measure your expressions and emotional states based on any webcam video feed. I’m using a completely ordinary MacBook Pro without any special hardware– it works with pretty much any device that has a camera on it.</a:t>
            </a:r>
          </a:p>
          <a:p>
            <a:endParaRPr lang="en-GB" baseline="0" dirty="0" smtClean="0"/>
          </a:p>
          <a:p>
            <a:r>
              <a:rPr lang="en-GB" baseline="0" dirty="0" smtClean="0"/>
              <a:t>How amazing is that?!! </a:t>
            </a:r>
          </a:p>
          <a:p>
            <a:endParaRPr lang="en-GB" baseline="0" dirty="0" smtClean="0"/>
          </a:p>
          <a:p>
            <a:r>
              <a:rPr lang="en-GB" baseline="0" dirty="0" smtClean="0"/>
              <a:t>It can detect if I’m happy or surprised or angry and many other combinations that occur in natural environments at peoples homes.</a:t>
            </a:r>
          </a:p>
          <a:p>
            <a:endParaRPr lang="en-GB" dirty="0" smtClean="0"/>
          </a:p>
          <a:p>
            <a:r>
              <a:rPr lang="en-GB" dirty="0" smtClean="0"/>
              <a:t>Many smart people</a:t>
            </a:r>
            <a:r>
              <a:rPr lang="en-GB" baseline="0" dirty="0" smtClean="0"/>
              <a:t> have spent years researching this to make it possible.</a:t>
            </a:r>
          </a:p>
          <a:p>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10</a:t>
            </a:fld>
            <a:endParaRPr lang="et-EE"/>
          </a:p>
        </p:txBody>
      </p:sp>
    </p:spTree>
    <p:extLst>
      <p:ext uri="{BB962C8B-B14F-4D97-AF65-F5344CB8AC3E}">
        <p14:creationId xmlns:p14="http://schemas.microsoft.com/office/powerpoint/2010/main" val="133142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Let’s take a closer look. A few people have given us permission to use their facial recordings taken at their homes while watching videos.</a:t>
            </a:r>
          </a:p>
          <a:p>
            <a:endParaRPr lang="en-GB" baseline="0" dirty="0" smtClean="0"/>
          </a:p>
          <a:p>
            <a:r>
              <a:rPr lang="en-GB" baseline="0" dirty="0" smtClean="0"/>
              <a:t>The green trace shows the intensity of the happiness over time. The red line shows the current position. We can see how shaking of the laptop, </a:t>
            </a:r>
            <a:r>
              <a:rPr lang="en-GB" baseline="0" dirty="0" err="1" smtClean="0"/>
              <a:t>headpose</a:t>
            </a:r>
            <a:r>
              <a:rPr lang="en-GB" baseline="0" dirty="0" smtClean="0"/>
              <a:t> changes or speech doesn’t interfere, neither do other emotions. This is pure unfiltered data of the classifier without any smoothing or doctoring.</a:t>
            </a:r>
          </a:p>
          <a:p>
            <a:endParaRPr lang="en-GB" baseline="0" dirty="0" smtClean="0"/>
          </a:p>
          <a:p>
            <a:r>
              <a:rPr lang="en-GB" baseline="0" dirty="0" smtClean="0"/>
              <a:t>Just look at how far the technology has developed! The sensitivity and detail of it is absolutely amazing.</a:t>
            </a:r>
          </a:p>
        </p:txBody>
      </p:sp>
      <p:sp>
        <p:nvSpPr>
          <p:cNvPr id="4" name="Slide Number Placeholder 3"/>
          <p:cNvSpPr>
            <a:spLocks noGrp="1"/>
          </p:cNvSpPr>
          <p:nvPr>
            <p:ph type="sldNum" sz="quarter" idx="10"/>
          </p:nvPr>
        </p:nvSpPr>
        <p:spPr/>
        <p:txBody>
          <a:bodyPr/>
          <a:lstStyle/>
          <a:p>
            <a:fld id="{10646A73-8B23-4B49-A570-84254D1850F5}" type="slidenum">
              <a:rPr lang="et-EE" smtClean="0"/>
              <a:pPr/>
              <a:t>11</a:t>
            </a:fld>
            <a:endParaRPr lang="et-EE"/>
          </a:p>
        </p:txBody>
      </p:sp>
    </p:spTree>
    <p:extLst>
      <p:ext uri="{BB962C8B-B14F-4D97-AF65-F5344CB8AC3E}">
        <p14:creationId xmlns:p14="http://schemas.microsoft.com/office/powerpoint/2010/main" val="3913005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let me re-cap. Years of research. Subconscious</a:t>
            </a:r>
            <a:r>
              <a:rPr lang="en-GB" baseline="0" dirty="0" smtClean="0"/>
              <a:t> response, unfiltered, unbiased. Works in difficult conditions in peoples home, moving about, eating, speaking. Works across cultures – the basic 6 emotions happy, angry, sad, disgusted, scared, surprised have been found to be universal. Even people who have been blind their whole life display these – they couldn’t have learned the expressions by watching others.</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12</a:t>
            </a:fld>
            <a:endParaRPr lang="et-EE"/>
          </a:p>
        </p:txBody>
      </p:sp>
    </p:spTree>
    <p:extLst>
      <p:ext uri="{BB962C8B-B14F-4D97-AF65-F5344CB8AC3E}">
        <p14:creationId xmlns:p14="http://schemas.microsoft.com/office/powerpoint/2010/main" val="2310682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Probably</a:t>
            </a:r>
            <a:r>
              <a:rPr lang="en-GB" baseline="0" dirty="0" smtClean="0"/>
              <a:t> many of you are thinking now how many cameras are out there? There’s over a billion! And hundreds of millions of new devices are sold every quarter which have cameras in them. It’s an amazing number - 300 million is almost as much as the entire population of united states. We see that from our statistics as well – it’s very easy to find people with webcams.  And best of all, this is all there today which means no extra cost for researchers.</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13</a:t>
            </a:fld>
            <a:endParaRPr lang="et-EE"/>
          </a:p>
        </p:txBody>
      </p:sp>
    </p:spTree>
    <p:extLst>
      <p:ext uri="{BB962C8B-B14F-4D97-AF65-F5344CB8AC3E}">
        <p14:creationId xmlns:p14="http://schemas.microsoft.com/office/powerpoint/2010/main" val="125360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of the software lives in the cloud. There’s nothing to install for the users</a:t>
            </a:r>
            <a:r>
              <a:rPr lang="en-GB" baseline="0" dirty="0" smtClean="0"/>
              <a:t>, which means we can capture their expressions from any webpage without friction! We can source people from regular panels. We can capture people from social networks or even put the tracker on the front page of New York times. It also simplifies integration and provides ways to reach difficult demographics groups that would never visit a lab.</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14</a:t>
            </a:fld>
            <a:endParaRPr lang="et-EE"/>
          </a:p>
        </p:txBody>
      </p:sp>
    </p:spTree>
    <p:extLst>
      <p:ext uri="{BB962C8B-B14F-4D97-AF65-F5344CB8AC3E}">
        <p14:creationId xmlns:p14="http://schemas.microsoft.com/office/powerpoint/2010/main" val="1137008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is an example of the webcam opt-in dialog embedded inside the </a:t>
            </a:r>
            <a:r>
              <a:rPr lang="en-GB" baseline="0" dirty="0" err="1" smtClean="0"/>
              <a:t>Youtube</a:t>
            </a:r>
            <a:r>
              <a:rPr lang="en-GB" baseline="0" dirty="0" smtClean="0"/>
              <a:t> player. Imagine tracking thousands of people like that.</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15</a:t>
            </a:fld>
            <a:endParaRPr lang="et-EE"/>
          </a:p>
        </p:txBody>
      </p:sp>
    </p:spTree>
    <p:extLst>
      <p:ext uri="{BB962C8B-B14F-4D97-AF65-F5344CB8AC3E}">
        <p14:creationId xmlns:p14="http://schemas.microsoft.com/office/powerpoint/2010/main" val="646121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let me recap quickly:</a:t>
            </a:r>
            <a:r>
              <a:rPr lang="en-GB" baseline="0" dirty="0" smtClean="0"/>
              <a:t> We have latest computer vision algorithms, reading your facial expressions and detecting emotions which are culturally universal. It captures the unfiltered and unbiased response of the users – it all happens subconsciously. Because it’s online, we have access to millions of people at the click of a button.</a:t>
            </a:r>
            <a:endParaRPr lang="en-GB" dirty="0" smtClean="0"/>
          </a:p>
        </p:txBody>
      </p:sp>
      <p:sp>
        <p:nvSpPr>
          <p:cNvPr id="4" name="Slide Number Placeholder 3"/>
          <p:cNvSpPr>
            <a:spLocks noGrp="1"/>
          </p:cNvSpPr>
          <p:nvPr>
            <p:ph type="sldNum" sz="quarter" idx="10"/>
          </p:nvPr>
        </p:nvSpPr>
        <p:spPr/>
        <p:txBody>
          <a:bodyPr/>
          <a:lstStyle/>
          <a:p>
            <a:fld id="{10646A73-8B23-4B49-A570-84254D1850F5}" type="slidenum">
              <a:rPr lang="et-EE" smtClean="0"/>
              <a:pPr/>
              <a:t>16</a:t>
            </a:fld>
            <a:endParaRPr lang="et-EE"/>
          </a:p>
        </p:txBody>
      </p:sp>
    </p:spTree>
    <p:extLst>
      <p:ext uri="{BB962C8B-B14F-4D97-AF65-F5344CB8AC3E}">
        <p14:creationId xmlns:p14="http://schemas.microsoft.com/office/powerpoint/2010/main" val="1195710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what do people use it for? How does it work in practice?</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17</a:t>
            </a:fld>
            <a:endParaRPr lang="et-EE"/>
          </a:p>
        </p:txBody>
      </p:sp>
    </p:spTree>
    <p:extLst>
      <p:ext uri="{BB962C8B-B14F-4D97-AF65-F5344CB8AC3E}">
        <p14:creationId xmlns:p14="http://schemas.microsoft.com/office/powerpoint/2010/main" val="871596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 imagine we’re a big company</a:t>
            </a:r>
            <a:r>
              <a:rPr lang="en-GB" baseline="0" dirty="0" smtClean="0"/>
              <a:t>, we’ve produced a few clips and now we want to know which ad should we air at our 30 second slot that cost 4 million dollars so that we get most out of that exposure?</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18</a:t>
            </a:fld>
            <a:endParaRPr lang="et-EE"/>
          </a:p>
        </p:txBody>
      </p:sp>
    </p:spTree>
    <p:extLst>
      <p:ext uri="{BB962C8B-B14F-4D97-AF65-F5344CB8AC3E}">
        <p14:creationId xmlns:p14="http://schemas.microsoft.com/office/powerpoint/2010/main" val="453320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send the videos in question around to a few hundred people and while they watch them, we record a video of their face. Computer reads their expressions and the overall response over the group will be calculated – this all happens in real-time in the cloud.</a:t>
            </a:r>
          </a:p>
          <a:p>
            <a:endParaRPr lang="en-GB" baseline="0" dirty="0" smtClean="0"/>
          </a:p>
          <a:p>
            <a:r>
              <a:rPr lang="en-GB" baseline="0" dirty="0" smtClean="0"/>
              <a:t>Naturally companies are interested that their video is engaging, people feel good after it and are likely to purchase more. They also want to minimize the probability of the ad being skipped.</a:t>
            </a:r>
          </a:p>
          <a:p>
            <a:endParaRPr lang="en-GB" baseline="0" dirty="0" smtClean="0"/>
          </a:p>
          <a:p>
            <a:r>
              <a:rPr lang="en-GB" baseline="0" dirty="0" smtClean="0"/>
              <a:t>We and other groups have been researching those attributes of ads and certain patterns have emerged. So we simply tell which video attracts and retains attention the best and what’s the takeaway emotion and feeling after watching the ad. </a:t>
            </a:r>
          </a:p>
          <a:p>
            <a:endParaRPr lang="en-GB" baseline="0" dirty="0" smtClean="0"/>
          </a:p>
          <a:p>
            <a:r>
              <a:rPr lang="en-GB" baseline="0" dirty="0" smtClean="0"/>
              <a:t>Nice and simple A/B testing</a:t>
            </a:r>
          </a:p>
        </p:txBody>
      </p:sp>
      <p:sp>
        <p:nvSpPr>
          <p:cNvPr id="4" name="Slide Number Placeholder 3"/>
          <p:cNvSpPr>
            <a:spLocks noGrp="1"/>
          </p:cNvSpPr>
          <p:nvPr>
            <p:ph type="sldNum" sz="quarter" idx="10"/>
          </p:nvPr>
        </p:nvSpPr>
        <p:spPr/>
        <p:txBody>
          <a:bodyPr/>
          <a:lstStyle/>
          <a:p>
            <a:fld id="{10646A73-8B23-4B49-A570-84254D1850F5}" type="slidenum">
              <a:rPr lang="et-EE" smtClean="0"/>
              <a:pPr/>
              <a:t>19</a:t>
            </a:fld>
            <a:endParaRPr lang="et-EE"/>
          </a:p>
        </p:txBody>
      </p:sp>
    </p:spTree>
    <p:extLst>
      <p:ext uri="{BB962C8B-B14F-4D97-AF65-F5344CB8AC3E}">
        <p14:creationId xmlns:p14="http://schemas.microsoft.com/office/powerpoint/2010/main" val="222670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Surveys</a:t>
            </a:r>
            <a:r>
              <a:rPr lang="en-GB" baseline="0" dirty="0" smtClean="0"/>
              <a:t> have been here for ages and they are the baseline, but they have also had many issues so people have been looking for better ways to capture the behaviour of people</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2</a:t>
            </a:fld>
            <a:endParaRPr lang="et-EE"/>
          </a:p>
        </p:txBody>
      </p:sp>
    </p:spTree>
    <p:extLst>
      <p:ext uri="{BB962C8B-B14F-4D97-AF65-F5344CB8AC3E}">
        <p14:creationId xmlns:p14="http://schemas.microsoft.com/office/powerpoint/2010/main" val="849556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say the ads weren’t performing too well – what could you do?</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20</a:t>
            </a:fld>
            <a:endParaRPr lang="et-EE"/>
          </a:p>
        </p:txBody>
      </p:sp>
    </p:spTree>
    <p:extLst>
      <p:ext uri="{BB962C8B-B14F-4D97-AF65-F5344CB8AC3E}">
        <p14:creationId xmlns:p14="http://schemas.microsoft.com/office/powerpoint/2010/main" val="3071323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Again,</a:t>
            </a:r>
            <a:r>
              <a:rPr lang="en-GB" sz="1200" kern="1200" baseline="0" dirty="0" smtClean="0">
                <a:solidFill>
                  <a:schemeClr val="tx1"/>
                </a:solidFill>
                <a:effectLst/>
                <a:latin typeface="+mn-lt"/>
                <a:ea typeface="+mn-ea"/>
                <a:cs typeface="+mn-cs"/>
              </a:rPr>
              <a:t> there are know patterns that make for a good performing video. Here we look at two version of ads for the same product. We look at the saturation of emotions, how much there’s confusion and happiness. It clearly shows certain parts that could be re-worked to create a better overall ad.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646A73-8B23-4B49-A570-84254D1850F5}" type="slidenum">
              <a:rPr lang="et-EE" smtClean="0"/>
              <a:pPr/>
              <a:t>21</a:t>
            </a:fld>
            <a:endParaRPr lang="et-EE"/>
          </a:p>
        </p:txBody>
      </p:sp>
    </p:spTree>
    <p:extLst>
      <p:ext uri="{BB962C8B-B14F-4D97-AF65-F5344CB8AC3E}">
        <p14:creationId xmlns:p14="http://schemas.microsoft.com/office/powerpoint/2010/main" val="2864630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Now that the</a:t>
            </a:r>
            <a:r>
              <a:rPr lang="en-GB" sz="1200" kern="1200" baseline="0" dirty="0" smtClean="0">
                <a:solidFill>
                  <a:schemeClr val="tx1"/>
                </a:solidFill>
                <a:effectLst/>
                <a:latin typeface="+mn-lt"/>
                <a:ea typeface="+mn-ea"/>
                <a:cs typeface="+mn-cs"/>
              </a:rPr>
              <a:t> expensive TV ads are cleared for launch, we turn to online digital campaigns. We’ve collected data to find patterns of what make a successful online ad.</a:t>
            </a:r>
            <a:endParaRPr lang="en-GB" sz="1200" kern="1200" dirty="0">
              <a:solidFill>
                <a:schemeClr val="tx1"/>
              </a:solidFill>
              <a:effectLst/>
              <a:latin typeface="+mn-lt"/>
              <a:ea typeface="+mn-ea"/>
              <a:cs typeface="+mn-cs"/>
            </a:endParaRPr>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B55BBA-D950-48CA-88F2-4E96C20EEEF7}" type="slidenum">
              <a:rPr lang="et-EE" altLang="ja-JP"/>
              <a:pPr fontAlgn="base">
                <a:spcBef>
                  <a:spcPct val="0"/>
                </a:spcBef>
                <a:spcAft>
                  <a:spcPct val="0"/>
                </a:spcAft>
              </a:pPr>
              <a:t>22</a:t>
            </a:fld>
            <a:endParaRPr lang="et-EE" altLang="ja-JP"/>
          </a:p>
        </p:txBody>
      </p:sp>
    </p:spTree>
    <p:extLst>
      <p:ext uri="{BB962C8B-B14F-4D97-AF65-F5344CB8AC3E}">
        <p14:creationId xmlns:p14="http://schemas.microsoft.com/office/powerpoint/2010/main" val="1582007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Here you can see</a:t>
            </a:r>
            <a:r>
              <a:rPr lang="en-GB" sz="1200" kern="1200" baseline="0" dirty="0" smtClean="0">
                <a:solidFill>
                  <a:schemeClr val="tx1"/>
                </a:solidFill>
                <a:effectLst/>
                <a:latin typeface="+mn-lt"/>
                <a:ea typeface="+mn-ea"/>
                <a:cs typeface="+mn-cs"/>
              </a:rPr>
              <a:t> some of the differences between the best and worst performing digital ads. The profiles of emotion levels are certainly distinct and you can easily see where your ad lands relative to these profiles.</a:t>
            </a:r>
            <a:endParaRPr lang="en-GB" sz="1200" kern="1200" dirty="0">
              <a:solidFill>
                <a:schemeClr val="tx1"/>
              </a:solidFill>
              <a:effectLst/>
              <a:latin typeface="+mn-lt"/>
              <a:ea typeface="+mn-ea"/>
              <a:cs typeface="+mn-cs"/>
            </a:endParaRPr>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B55BBA-D950-48CA-88F2-4E96C20EEEF7}" type="slidenum">
              <a:rPr lang="et-EE" altLang="ja-JP"/>
              <a:pPr fontAlgn="base">
                <a:spcBef>
                  <a:spcPct val="0"/>
                </a:spcBef>
                <a:spcAft>
                  <a:spcPct val="0"/>
                </a:spcAft>
              </a:pPr>
              <a:t>23</a:t>
            </a:fld>
            <a:endParaRPr lang="et-EE" altLang="ja-JP"/>
          </a:p>
        </p:txBody>
      </p:sp>
    </p:spTree>
    <p:extLst>
      <p:ext uri="{BB962C8B-B14F-4D97-AF65-F5344CB8AC3E}">
        <p14:creationId xmlns:p14="http://schemas.microsoft.com/office/powerpoint/2010/main" val="2368678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that ads have been launched, I might want to see how</a:t>
            </a:r>
            <a:r>
              <a:rPr lang="en-GB" baseline="0" dirty="0" smtClean="0"/>
              <a:t> to plan my future ad strategy. Which ads to build, how are my competitors doing and what I should do differently.</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24</a:t>
            </a:fld>
            <a:endParaRPr lang="et-EE"/>
          </a:p>
        </p:txBody>
      </p:sp>
    </p:spTree>
    <p:extLst>
      <p:ext uri="{BB962C8B-B14F-4D97-AF65-F5344CB8AC3E}">
        <p14:creationId xmlns:p14="http://schemas.microsoft.com/office/powerpoint/2010/main" val="1443495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We can run through all our competitors ads. Getting</a:t>
            </a:r>
            <a:r>
              <a:rPr lang="en-GB" sz="1200" kern="1200" baseline="0" dirty="0" smtClean="0">
                <a:solidFill>
                  <a:schemeClr val="tx1"/>
                </a:solidFill>
                <a:effectLst/>
                <a:latin typeface="+mn-lt"/>
                <a:ea typeface="+mn-ea"/>
                <a:cs typeface="+mn-cs"/>
              </a:rPr>
              <a:t> this level of data was previously unthinkable. Running all the competitors ads would have been prohibitively expensive, but thanks to the scalability of facial coding, companies could now easily afford it, which allows to answer many more research questions.</a:t>
            </a:r>
            <a:endParaRPr lang="en-GB" sz="1200" kern="1200" dirty="0">
              <a:solidFill>
                <a:schemeClr val="tx1"/>
              </a:solidFill>
              <a:effectLst/>
              <a:latin typeface="+mn-lt"/>
              <a:ea typeface="+mn-ea"/>
              <a:cs typeface="+mn-cs"/>
            </a:endParaRPr>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B55BBA-D950-48CA-88F2-4E96C20EEEF7}" type="slidenum">
              <a:rPr lang="et-EE" altLang="ja-JP"/>
              <a:pPr fontAlgn="base">
                <a:spcBef>
                  <a:spcPct val="0"/>
                </a:spcBef>
                <a:spcAft>
                  <a:spcPct val="0"/>
                </a:spcAft>
              </a:pPr>
              <a:t>25</a:t>
            </a:fld>
            <a:endParaRPr lang="et-EE" altLang="ja-JP"/>
          </a:p>
        </p:txBody>
      </p:sp>
    </p:spTree>
    <p:extLst>
      <p:ext uri="{BB962C8B-B14F-4D97-AF65-F5344CB8AC3E}">
        <p14:creationId xmlns:p14="http://schemas.microsoft.com/office/powerpoint/2010/main" val="1302250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can easily see how each</a:t>
            </a:r>
            <a:r>
              <a:rPr lang="en-GB" sz="1200" kern="1200" baseline="0" dirty="0" smtClean="0">
                <a:solidFill>
                  <a:schemeClr val="tx1"/>
                </a:solidFill>
                <a:effectLst/>
                <a:latin typeface="+mn-lt"/>
                <a:ea typeface="+mn-ea"/>
                <a:cs typeface="+mn-cs"/>
              </a:rPr>
              <a:t> of them performs how likely they are to be successful. Which brands are best at attracting attention and which one create a more memorable impact.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646A73-8B23-4B49-A570-84254D1850F5}" type="slidenum">
              <a:rPr lang="et-EE" smtClean="0"/>
              <a:pPr/>
              <a:t>26</a:t>
            </a:fld>
            <a:endParaRPr lang="et-EE"/>
          </a:p>
        </p:txBody>
      </p:sp>
    </p:spTree>
    <p:extLst>
      <p:ext uri="{BB962C8B-B14F-4D97-AF65-F5344CB8AC3E}">
        <p14:creationId xmlns:p14="http://schemas.microsoft.com/office/powerpoint/2010/main" val="3931949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can drill down and see where they place</a:t>
            </a:r>
            <a:r>
              <a:rPr lang="en-GB" sz="1200" kern="1200" baseline="0" dirty="0" smtClean="0">
                <a:solidFill>
                  <a:schemeClr val="tx1"/>
                </a:solidFill>
                <a:effectLst/>
                <a:latin typeface="+mn-lt"/>
                <a:ea typeface="+mn-ea"/>
                <a:cs typeface="+mn-cs"/>
              </a:rPr>
              <a:t> relative to each other in happiness and surprise.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646A73-8B23-4B49-A570-84254D1850F5}" type="slidenum">
              <a:rPr lang="et-EE" smtClean="0"/>
              <a:pPr/>
              <a:t>27</a:t>
            </a:fld>
            <a:endParaRPr lang="et-EE"/>
          </a:p>
        </p:txBody>
      </p:sp>
    </p:spTree>
    <p:extLst>
      <p:ext uri="{BB962C8B-B14F-4D97-AF65-F5344CB8AC3E}">
        <p14:creationId xmlns:p14="http://schemas.microsoft.com/office/powerpoint/2010/main" val="1619487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And how to they compare relative to all the other</a:t>
            </a:r>
            <a:r>
              <a:rPr lang="en-GB" sz="1200" kern="1200" baseline="0" dirty="0" smtClean="0">
                <a:solidFill>
                  <a:schemeClr val="tx1"/>
                </a:solidFill>
                <a:effectLst/>
                <a:latin typeface="+mn-lt"/>
                <a:ea typeface="+mn-ea"/>
                <a:cs typeface="+mn-cs"/>
              </a:rPr>
              <a:t> similar ads.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646A73-8B23-4B49-A570-84254D1850F5}" type="slidenum">
              <a:rPr lang="et-EE" smtClean="0"/>
              <a:pPr/>
              <a:t>28</a:t>
            </a:fld>
            <a:endParaRPr lang="et-EE"/>
          </a:p>
        </p:txBody>
      </p:sp>
    </p:spTree>
    <p:extLst>
      <p:ext uri="{BB962C8B-B14F-4D97-AF65-F5344CB8AC3E}">
        <p14:creationId xmlns:p14="http://schemas.microsoft.com/office/powerpoint/2010/main" val="2460930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And what’s the emotional profile of your target ad</a:t>
            </a:r>
            <a:r>
              <a:rPr lang="en-GB" sz="1200" kern="1200" baseline="0" dirty="0" smtClean="0">
                <a:solidFill>
                  <a:schemeClr val="tx1"/>
                </a:solidFill>
                <a:effectLst/>
                <a:latin typeface="+mn-lt"/>
                <a:ea typeface="+mn-ea"/>
                <a:cs typeface="+mn-cs"/>
              </a:rPr>
              <a:t> relative to the other automotive ads.  There are good and bad profiles.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646A73-8B23-4B49-A570-84254D1850F5}" type="slidenum">
              <a:rPr lang="et-EE" smtClean="0"/>
              <a:pPr/>
              <a:t>29</a:t>
            </a:fld>
            <a:endParaRPr lang="et-EE"/>
          </a:p>
        </p:txBody>
      </p:sp>
    </p:spTree>
    <p:extLst>
      <p:ext uri="{BB962C8B-B14F-4D97-AF65-F5344CB8AC3E}">
        <p14:creationId xmlns:p14="http://schemas.microsoft.com/office/powerpoint/2010/main" val="127833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so long ago, the</a:t>
            </a:r>
            <a:r>
              <a:rPr lang="en-GB" baseline="0" dirty="0" smtClean="0"/>
              <a:t> ever-increasing textual data made it possible to do sentiment analysis by mining patterns in text. That was a long-overdue development, making it possible to analyse the behaviour of large groups of people in scale. A much needed improvement over surveys.</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3</a:t>
            </a:fld>
            <a:endParaRPr lang="et-EE"/>
          </a:p>
        </p:txBody>
      </p:sp>
    </p:spTree>
    <p:extLst>
      <p:ext uri="{BB962C8B-B14F-4D97-AF65-F5344CB8AC3E}">
        <p14:creationId xmlns:p14="http://schemas.microsoft.com/office/powerpoint/2010/main" val="3010185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that our</a:t>
            </a:r>
            <a:r>
              <a:rPr lang="en-GB" baseline="0" dirty="0" smtClean="0"/>
              <a:t> ad strategy is clear – how about looking into how to package products? Would that work?</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30</a:t>
            </a:fld>
            <a:endParaRPr lang="et-EE"/>
          </a:p>
        </p:txBody>
      </p:sp>
    </p:spTree>
    <p:extLst>
      <p:ext uri="{BB962C8B-B14F-4D97-AF65-F5344CB8AC3E}">
        <p14:creationId xmlns:p14="http://schemas.microsoft.com/office/powerpoint/2010/main" val="1350120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 look at the famous Tropicana case study. It’s the saturation of</a:t>
            </a:r>
            <a:r>
              <a:rPr lang="en-GB" baseline="0" dirty="0" smtClean="0"/>
              <a:t> happiness relative to confusion. The more green the better. And here we can clearly see the emotional effects of different types of packages. These line up perfectly with the real world results where the new plastic packaging raised sales over 55% and where the bottom ad tanked horrible.</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31</a:t>
            </a:fld>
            <a:endParaRPr lang="et-EE"/>
          </a:p>
        </p:txBody>
      </p:sp>
    </p:spTree>
    <p:extLst>
      <p:ext uri="{BB962C8B-B14F-4D97-AF65-F5344CB8AC3E}">
        <p14:creationId xmlns:p14="http://schemas.microsoft.com/office/powerpoint/2010/main" val="2548131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 else can be done? Amazingly, it can also be applied in brick</a:t>
            </a:r>
            <a:r>
              <a:rPr lang="en-GB" baseline="0" dirty="0" smtClean="0"/>
              <a:t> and mortar</a:t>
            </a:r>
            <a:r>
              <a:rPr lang="en-GB" dirty="0" smtClean="0"/>
              <a:t> retail environments.</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32</a:t>
            </a:fld>
            <a:endParaRPr lang="et-EE"/>
          </a:p>
        </p:txBody>
      </p:sp>
    </p:spTree>
    <p:extLst>
      <p:ext uri="{BB962C8B-B14F-4D97-AF65-F5344CB8AC3E}">
        <p14:creationId xmlns:p14="http://schemas.microsoft.com/office/powerpoint/2010/main" val="1421856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run a study in</a:t>
            </a:r>
            <a:r>
              <a:rPr lang="en-GB" baseline="0" dirty="0" smtClean="0"/>
              <a:t> Estonia, where we’ve measured emotions at point of sale. We’ve established a clear pattern of smiling people making a 67% higher purchase on average! Imagine tracking all store campaigns with such a detail level!</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33</a:t>
            </a:fld>
            <a:endParaRPr lang="et-EE"/>
          </a:p>
        </p:txBody>
      </p:sp>
    </p:spTree>
    <p:extLst>
      <p:ext uri="{BB962C8B-B14F-4D97-AF65-F5344CB8AC3E}">
        <p14:creationId xmlns:p14="http://schemas.microsoft.com/office/powerpoint/2010/main" val="2469910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Because of</a:t>
            </a:r>
            <a:r>
              <a:rPr lang="en-GB" baseline="0" dirty="0" smtClean="0"/>
              <a:t> the nature of facial coding data, it’s has a lot of promise in enabling new and better models for understanding human behaviour. There’s a lot of possibilities to be discovered when we start combining Sentiment Analysis with Facial coding data! We and other groups have already seen promising results in modelling different real world behaviours.</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34</a:t>
            </a:fld>
            <a:endParaRPr lang="et-EE"/>
          </a:p>
        </p:txBody>
      </p:sp>
    </p:spTree>
    <p:extLst>
      <p:ext uri="{BB962C8B-B14F-4D97-AF65-F5344CB8AC3E}">
        <p14:creationId xmlns:p14="http://schemas.microsoft.com/office/powerpoint/2010/main" val="3153956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Leading neuroscientists claim that roughly 90%</a:t>
            </a:r>
            <a:r>
              <a:rPr lang="en-GB" baseline="0" dirty="0" smtClean="0"/>
              <a:t> of the decisions we make are subconscious. That’s the piece that has been missing all along. </a:t>
            </a:r>
            <a:endParaRPr lang="en-GB" dirty="0" smtClean="0"/>
          </a:p>
          <a:p>
            <a:endParaRPr lang="en-GB" dirty="0" smtClean="0"/>
          </a:p>
          <a:p>
            <a:r>
              <a:rPr lang="en-GB" dirty="0" smtClean="0"/>
              <a:t>Take</a:t>
            </a:r>
            <a:r>
              <a:rPr lang="en-GB" baseline="0" dirty="0" smtClean="0"/>
              <a:t> control of the emotions and eliminate the unknowns in market research!</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35</a:t>
            </a:fld>
            <a:endParaRPr lang="et-EE"/>
          </a:p>
        </p:txBody>
      </p:sp>
    </p:spTree>
    <p:extLst>
      <p:ext uri="{BB962C8B-B14F-4D97-AF65-F5344CB8AC3E}">
        <p14:creationId xmlns:p14="http://schemas.microsoft.com/office/powerpoint/2010/main" val="3832391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Thank you for your time! Any </a:t>
            </a:r>
            <a:r>
              <a:rPr lang="en-GB" sz="1200" kern="1200" smtClean="0">
                <a:solidFill>
                  <a:schemeClr val="tx1"/>
                </a:solidFill>
                <a:effectLst/>
                <a:latin typeface="+mn-lt"/>
                <a:ea typeface="+mn-ea"/>
                <a:cs typeface="+mn-cs"/>
              </a:rPr>
              <a:t>questions??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646A73-8B23-4B49-A570-84254D1850F5}" type="slidenum">
              <a:rPr lang="et-EE" smtClean="0"/>
              <a:pPr/>
              <a:t>36</a:t>
            </a:fld>
            <a:endParaRPr lang="et-EE"/>
          </a:p>
        </p:txBody>
      </p:sp>
    </p:spTree>
    <p:extLst>
      <p:ext uri="{BB962C8B-B14F-4D97-AF65-F5344CB8AC3E}">
        <p14:creationId xmlns:p14="http://schemas.microsoft.com/office/powerpoint/2010/main" val="1954130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also seen</a:t>
            </a:r>
            <a:r>
              <a:rPr lang="en-GB" baseline="0" dirty="0" smtClean="0"/>
              <a:t> many developments in custom hardware that you can attach to someone and then measure their brainwaves or other biometric signals, giving unprecedented detail into the inner workings of ones mind, that was not possible with surveys.</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4</a:t>
            </a:fld>
            <a:endParaRPr lang="et-EE"/>
          </a:p>
        </p:txBody>
      </p:sp>
    </p:spTree>
    <p:extLst>
      <p:ext uri="{BB962C8B-B14F-4D97-AF65-F5344CB8AC3E}">
        <p14:creationId xmlns:p14="http://schemas.microsoft.com/office/powerpoint/2010/main" val="241462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Today,</a:t>
            </a:r>
            <a:r>
              <a:rPr lang="en-GB" baseline="0" dirty="0" smtClean="0"/>
              <a:t> I’m going to introduce you to a completely new approach to market research that can scale as well as sentiment analysis and gives you the same level of detail as you see with in-lab hardware solutions!</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5</a:t>
            </a:fld>
            <a:endParaRPr lang="et-EE"/>
          </a:p>
        </p:txBody>
      </p:sp>
    </p:spTree>
    <p:extLst>
      <p:ext uri="{BB962C8B-B14F-4D97-AF65-F5344CB8AC3E}">
        <p14:creationId xmlns:p14="http://schemas.microsoft.com/office/powerpoint/2010/main" val="1863723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technical term for it is Automated Facial Coding. Before I explain what it means, let’s take a look at current research methodologies.</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6</a:t>
            </a:fld>
            <a:endParaRPr lang="et-EE"/>
          </a:p>
        </p:txBody>
      </p:sp>
    </p:spTree>
    <p:extLst>
      <p:ext uri="{BB962C8B-B14F-4D97-AF65-F5344CB8AC3E}">
        <p14:creationId xmlns:p14="http://schemas.microsoft.com/office/powerpoint/2010/main" val="177935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If we plot the</a:t>
            </a:r>
            <a:r>
              <a:rPr lang="en-GB" sz="1200" kern="1200" baseline="0" dirty="0" smtClean="0">
                <a:solidFill>
                  <a:schemeClr val="tx1"/>
                </a:solidFill>
                <a:effectLst/>
                <a:latin typeface="+mn-lt"/>
                <a:ea typeface="+mn-ea"/>
                <a:cs typeface="+mn-cs"/>
              </a:rPr>
              <a:t> methods simply by whether they are based on reported or actual behaviour and whether they are cost and time efficient or not, we see that there is a wide range of options available. We see the all familiar surveys, focus groups, special hardware, sentiment analysis - but very few get to the upper right corner which would be desirable. This is exactly where automated facial coding stands.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646A73-8B23-4B49-A570-84254D1850F5}" type="slidenum">
              <a:rPr lang="et-EE" smtClean="0"/>
              <a:pPr/>
              <a:t>7</a:t>
            </a:fld>
            <a:endParaRPr lang="et-EE"/>
          </a:p>
        </p:txBody>
      </p:sp>
    </p:spTree>
    <p:extLst>
      <p:ext uri="{BB962C8B-B14F-4D97-AF65-F5344CB8AC3E}">
        <p14:creationId xmlns:p14="http://schemas.microsoft.com/office/powerpoint/2010/main" val="3931949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see many difficult issues that people try to work around by evolving the existing methods. Not</a:t>
            </a:r>
            <a:r>
              <a:rPr lang="en-GB" baseline="0" dirty="0" smtClean="0"/>
              <a:t> all of the tries have been successful. We still struggle with biased responses to surveys – people really don’t do what they say they would. Sentiment analysis is excellent on large scale and for generalisations, but often lacks in detail to provide actionable information on specific content or comes too late. Getting people to labs to measure them in more detail with specially built hardware is cost prohibitive and it’s questionable how naturally people behave in such environments. Many methodologies also suffer from low predictive power – it’s like if there’s something out there that we’re missing. So what is it that we can do differently?</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8</a:t>
            </a:fld>
            <a:endParaRPr lang="et-EE"/>
          </a:p>
        </p:txBody>
      </p:sp>
    </p:spTree>
    <p:extLst>
      <p:ext uri="{BB962C8B-B14F-4D97-AF65-F5344CB8AC3E}">
        <p14:creationId xmlns:p14="http://schemas.microsoft.com/office/powerpoint/2010/main" val="2760748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brings us back to automated facial coding. So what is it exactly? Let’s take a look.</a:t>
            </a:r>
            <a:endParaRPr lang="en-GB" dirty="0"/>
          </a:p>
        </p:txBody>
      </p:sp>
      <p:sp>
        <p:nvSpPr>
          <p:cNvPr id="4" name="Slide Number Placeholder 3"/>
          <p:cNvSpPr>
            <a:spLocks noGrp="1"/>
          </p:cNvSpPr>
          <p:nvPr>
            <p:ph type="sldNum" sz="quarter" idx="10"/>
          </p:nvPr>
        </p:nvSpPr>
        <p:spPr/>
        <p:txBody>
          <a:bodyPr/>
          <a:lstStyle/>
          <a:p>
            <a:fld id="{10646A73-8B23-4B49-A570-84254D1850F5}" type="slidenum">
              <a:rPr lang="et-EE" smtClean="0"/>
              <a:pPr/>
              <a:t>9</a:t>
            </a:fld>
            <a:endParaRPr lang="et-EE"/>
          </a:p>
        </p:txBody>
      </p:sp>
    </p:spTree>
    <p:extLst>
      <p:ext uri="{BB962C8B-B14F-4D97-AF65-F5344CB8AC3E}">
        <p14:creationId xmlns:p14="http://schemas.microsoft.com/office/powerpoint/2010/main" val="3518244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43151"/>
            <a:ext cx="7772400" cy="1470025"/>
          </a:xfrm>
        </p:spPr>
        <p:txBody>
          <a:bodyPr/>
          <a:lstStyle/>
          <a:p>
            <a:r>
              <a:rPr lang="en-US" dirty="0" smtClean="0"/>
              <a:t>Click to edit Master title style</a:t>
            </a:r>
            <a:endParaRPr lang="et-EE" dirty="0"/>
          </a:p>
        </p:txBody>
      </p:sp>
      <p:sp>
        <p:nvSpPr>
          <p:cNvPr id="3" name="Subtitle 2"/>
          <p:cNvSpPr>
            <a:spLocks noGrp="1"/>
          </p:cNvSpPr>
          <p:nvPr>
            <p:ph type="subTitle" idx="1"/>
          </p:nvPr>
        </p:nvSpPr>
        <p:spPr>
          <a:xfrm>
            <a:off x="1371600" y="5107632"/>
            <a:ext cx="6400800" cy="76964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t-EE" dirty="0"/>
          </a:p>
        </p:txBody>
      </p:sp>
      <p:sp>
        <p:nvSpPr>
          <p:cNvPr id="4" name="Date Placeholder 3"/>
          <p:cNvSpPr>
            <a:spLocks noGrp="1"/>
          </p:cNvSpPr>
          <p:nvPr>
            <p:ph type="dt" sz="half" idx="10"/>
          </p:nvPr>
        </p:nvSpPr>
        <p:spPr/>
        <p:txBody>
          <a:bodyPr/>
          <a:lstStyle/>
          <a:p>
            <a:fld id="{46820847-F9E1-4304-808B-36B139D1DA09}" type="datetimeFigureOut">
              <a:rPr lang="et-EE" smtClean="0"/>
              <a:pPr/>
              <a:t>8.05.2013</a:t>
            </a:fld>
            <a:endParaRPr lang="et-EE"/>
          </a:p>
        </p:txBody>
      </p:sp>
      <p:sp>
        <p:nvSpPr>
          <p:cNvPr id="5" name="Footer Placeholder 4"/>
          <p:cNvSpPr>
            <a:spLocks noGrp="1"/>
          </p:cNvSpPr>
          <p:nvPr>
            <p:ph type="ftr" sz="quarter" idx="11"/>
          </p:nvPr>
        </p:nvSpPr>
        <p:spPr/>
        <p:txBody>
          <a:bodyPr/>
          <a:lstStyle/>
          <a:p>
            <a:endParaRPr lang="et-EE"/>
          </a:p>
        </p:txBody>
      </p:sp>
      <p:pic>
        <p:nvPicPr>
          <p:cNvPr id="1029"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99320" y="966482"/>
            <a:ext cx="2640832" cy="260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7187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46820847-F9E1-4304-808B-36B139D1DA09}" type="datetimeFigureOut">
              <a:rPr lang="et-EE" smtClean="0"/>
              <a:pPr/>
              <a:t>8.05.2013</a:t>
            </a:fld>
            <a:endParaRPr lang="et-EE"/>
          </a:p>
        </p:txBody>
      </p:sp>
      <p:sp>
        <p:nvSpPr>
          <p:cNvPr id="5" name="Footer Placeholder 4"/>
          <p:cNvSpPr>
            <a:spLocks noGrp="1"/>
          </p:cNvSpPr>
          <p:nvPr>
            <p:ph type="ftr" sz="quarter" idx="11"/>
          </p:nvPr>
        </p:nvSpPr>
        <p:spPr/>
        <p:txBody>
          <a:bodyPr/>
          <a:lstStyle/>
          <a:p>
            <a:endParaRPr lang="et-EE"/>
          </a:p>
        </p:txBody>
      </p:sp>
    </p:spTree>
    <p:extLst>
      <p:ext uri="{BB962C8B-B14F-4D97-AF65-F5344CB8AC3E}">
        <p14:creationId xmlns:p14="http://schemas.microsoft.com/office/powerpoint/2010/main" val="184697646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46820847-F9E1-4304-808B-36B139D1DA09}" type="datetimeFigureOut">
              <a:rPr lang="et-EE" smtClean="0"/>
              <a:pPr/>
              <a:t>8.05.2013</a:t>
            </a:fld>
            <a:endParaRPr lang="et-EE"/>
          </a:p>
        </p:txBody>
      </p:sp>
      <p:sp>
        <p:nvSpPr>
          <p:cNvPr id="5" name="Footer Placeholder 4"/>
          <p:cNvSpPr>
            <a:spLocks noGrp="1"/>
          </p:cNvSpPr>
          <p:nvPr>
            <p:ph type="ftr" sz="quarter" idx="11"/>
          </p:nvPr>
        </p:nvSpPr>
        <p:spPr/>
        <p:txBody>
          <a:bodyPr/>
          <a:lstStyle/>
          <a:p>
            <a:endParaRPr lang="et-EE"/>
          </a:p>
        </p:txBody>
      </p:sp>
    </p:spTree>
    <p:extLst>
      <p:ext uri="{BB962C8B-B14F-4D97-AF65-F5344CB8AC3E}">
        <p14:creationId xmlns:p14="http://schemas.microsoft.com/office/powerpoint/2010/main" val="30060965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a:xfrm>
            <a:off x="457200" y="1600200"/>
            <a:ext cx="8229600" cy="49251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Tree>
    <p:extLst>
      <p:ext uri="{BB962C8B-B14F-4D97-AF65-F5344CB8AC3E}">
        <p14:creationId xmlns:p14="http://schemas.microsoft.com/office/powerpoint/2010/main" val="5959273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628800"/>
            <a:ext cx="7772400" cy="1362075"/>
          </a:xfrm>
        </p:spPr>
        <p:txBody>
          <a:bodyPr anchor="t"/>
          <a:lstStyle>
            <a:lvl1pPr algn="l">
              <a:defRPr sz="4000" b="1" cap="none" baseline="0"/>
            </a:lvl1pPr>
          </a:lstStyle>
          <a:p>
            <a:r>
              <a:rPr lang="en-US" dirty="0" smtClean="0"/>
              <a:t>Click to edit Master title style</a:t>
            </a:r>
            <a:endParaRPr lang="et-EE" dirty="0"/>
          </a:p>
        </p:txBody>
      </p:sp>
      <p:sp>
        <p:nvSpPr>
          <p:cNvPr id="3" name="Text Placeholder 2"/>
          <p:cNvSpPr>
            <a:spLocks noGrp="1"/>
          </p:cNvSpPr>
          <p:nvPr>
            <p:ph type="body" idx="1"/>
          </p:nvPr>
        </p:nvSpPr>
        <p:spPr>
          <a:xfrm>
            <a:off x="722313" y="2420888"/>
            <a:ext cx="7772400" cy="1239824"/>
          </a:xfrm>
        </p:spPr>
        <p:txBody>
          <a:bodyPr anchor="t" anchorCtr="0"/>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46820847-F9E1-4304-808B-36B139D1DA09}" type="datetimeFigureOut">
              <a:rPr lang="et-EE" smtClean="0"/>
              <a:pPr/>
              <a:t>8.05.2013</a:t>
            </a:fld>
            <a:endParaRPr lang="et-EE"/>
          </a:p>
        </p:txBody>
      </p:sp>
      <p:sp>
        <p:nvSpPr>
          <p:cNvPr id="5" name="Footer Placeholder 4"/>
          <p:cNvSpPr>
            <a:spLocks noGrp="1"/>
          </p:cNvSpPr>
          <p:nvPr>
            <p:ph type="ftr" sz="quarter" idx="11"/>
          </p:nvPr>
        </p:nvSpPr>
        <p:spPr/>
        <p:txBody>
          <a:bodyPr/>
          <a:lstStyle/>
          <a:p>
            <a:endParaRPr lang="et-EE"/>
          </a:p>
        </p:txBody>
      </p:sp>
    </p:spTree>
    <p:extLst>
      <p:ext uri="{BB962C8B-B14F-4D97-AF65-F5344CB8AC3E}">
        <p14:creationId xmlns:p14="http://schemas.microsoft.com/office/powerpoint/2010/main" val="3000440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457200" y="1600200"/>
            <a:ext cx="4038600" cy="48531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4648200" y="1600201"/>
            <a:ext cx="4038600" cy="48531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Tree>
    <p:extLst>
      <p:ext uri="{BB962C8B-B14F-4D97-AF65-F5344CB8AC3E}">
        <p14:creationId xmlns:p14="http://schemas.microsoft.com/office/powerpoint/2010/main" val="4726201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t-E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3423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3423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fld id="{46820847-F9E1-4304-808B-36B139D1DA09}" type="datetimeFigureOut">
              <a:rPr lang="et-EE" smtClean="0"/>
              <a:pPr/>
              <a:t>8.05.2013</a:t>
            </a:fld>
            <a:endParaRPr lang="et-EE"/>
          </a:p>
        </p:txBody>
      </p:sp>
      <p:sp>
        <p:nvSpPr>
          <p:cNvPr id="8" name="Footer Placeholder 7"/>
          <p:cNvSpPr>
            <a:spLocks noGrp="1"/>
          </p:cNvSpPr>
          <p:nvPr>
            <p:ph type="ftr" sz="quarter" idx="11"/>
          </p:nvPr>
        </p:nvSpPr>
        <p:spPr/>
        <p:txBody>
          <a:bodyPr/>
          <a:lstStyle/>
          <a:p>
            <a:endParaRPr lang="et-EE"/>
          </a:p>
        </p:txBody>
      </p:sp>
    </p:spTree>
    <p:extLst>
      <p:ext uri="{BB962C8B-B14F-4D97-AF65-F5344CB8AC3E}">
        <p14:creationId xmlns:p14="http://schemas.microsoft.com/office/powerpoint/2010/main" val="15406560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fld id="{46820847-F9E1-4304-808B-36B139D1DA09}" type="datetimeFigureOut">
              <a:rPr lang="et-EE" smtClean="0"/>
              <a:pPr/>
              <a:t>8.05.2013</a:t>
            </a:fld>
            <a:endParaRPr lang="et-EE"/>
          </a:p>
        </p:txBody>
      </p:sp>
      <p:sp>
        <p:nvSpPr>
          <p:cNvPr id="4" name="Footer Placeholder 3"/>
          <p:cNvSpPr>
            <a:spLocks noGrp="1"/>
          </p:cNvSpPr>
          <p:nvPr>
            <p:ph type="ftr" sz="quarter" idx="11"/>
          </p:nvPr>
        </p:nvSpPr>
        <p:spPr/>
        <p:txBody>
          <a:bodyPr/>
          <a:lstStyle/>
          <a:p>
            <a:endParaRPr lang="et-EE"/>
          </a:p>
        </p:txBody>
      </p:sp>
    </p:spTree>
    <p:extLst>
      <p:ext uri="{BB962C8B-B14F-4D97-AF65-F5344CB8AC3E}">
        <p14:creationId xmlns:p14="http://schemas.microsoft.com/office/powerpoint/2010/main" val="26545255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820847-F9E1-4304-808B-36B139D1DA09}" type="datetimeFigureOut">
              <a:rPr lang="et-EE" smtClean="0"/>
              <a:pPr/>
              <a:t>8.05.2013</a:t>
            </a:fld>
            <a:endParaRPr lang="et-EE"/>
          </a:p>
        </p:txBody>
      </p:sp>
      <p:sp>
        <p:nvSpPr>
          <p:cNvPr id="3" name="Footer Placeholder 2"/>
          <p:cNvSpPr>
            <a:spLocks noGrp="1"/>
          </p:cNvSpPr>
          <p:nvPr>
            <p:ph type="ftr" sz="quarter" idx="11"/>
          </p:nvPr>
        </p:nvSpPr>
        <p:spPr/>
        <p:txBody>
          <a:bodyPr/>
          <a:lstStyle/>
          <a:p>
            <a:endParaRPr lang="et-EE"/>
          </a:p>
        </p:txBody>
      </p:sp>
    </p:spTree>
    <p:extLst>
      <p:ext uri="{BB962C8B-B14F-4D97-AF65-F5344CB8AC3E}">
        <p14:creationId xmlns:p14="http://schemas.microsoft.com/office/powerpoint/2010/main" val="17087797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nchorCtr="0">
            <a:normAutofit/>
          </a:bodyPr>
          <a:lstStyle>
            <a:lvl1pPr algn="l">
              <a:defRPr sz="2400" b="1" baseline="0"/>
            </a:lvl1pPr>
          </a:lstStyle>
          <a:p>
            <a:r>
              <a:rPr lang="en-US" dirty="0" smtClean="0"/>
              <a:t>Click to edit Master title style</a:t>
            </a:r>
            <a:endParaRPr lang="et-EE" dirty="0"/>
          </a:p>
        </p:txBody>
      </p:sp>
      <p:sp>
        <p:nvSpPr>
          <p:cNvPr id="3" name="Content Placeholder 2"/>
          <p:cNvSpPr>
            <a:spLocks noGrp="1"/>
          </p:cNvSpPr>
          <p:nvPr>
            <p:ph idx="1"/>
          </p:nvPr>
        </p:nvSpPr>
        <p:spPr>
          <a:xfrm>
            <a:off x="3575050" y="273051"/>
            <a:ext cx="5111750" cy="52441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457200" y="1435101"/>
            <a:ext cx="3008313" cy="40821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820847-F9E1-4304-808B-36B139D1DA09}" type="datetimeFigureOut">
              <a:rPr lang="et-EE" smtClean="0"/>
              <a:pPr/>
              <a:t>8.05.2013</a:t>
            </a:fld>
            <a:endParaRPr lang="et-EE"/>
          </a:p>
        </p:txBody>
      </p:sp>
      <p:sp>
        <p:nvSpPr>
          <p:cNvPr id="6" name="Footer Placeholder 5"/>
          <p:cNvSpPr>
            <a:spLocks noGrp="1"/>
          </p:cNvSpPr>
          <p:nvPr>
            <p:ph type="ftr" sz="quarter" idx="11"/>
          </p:nvPr>
        </p:nvSpPr>
        <p:spPr/>
        <p:txBody>
          <a:bodyPr/>
          <a:lstStyle/>
          <a:p>
            <a:endParaRPr lang="et-EE"/>
          </a:p>
        </p:txBody>
      </p:sp>
    </p:spTree>
    <p:extLst>
      <p:ext uri="{BB962C8B-B14F-4D97-AF65-F5344CB8AC3E}">
        <p14:creationId xmlns:p14="http://schemas.microsoft.com/office/powerpoint/2010/main" val="28769105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t-E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t-E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820847-F9E1-4304-808B-36B139D1DA09}" type="datetimeFigureOut">
              <a:rPr lang="et-EE" smtClean="0"/>
              <a:pPr/>
              <a:t>8.05.2013</a:t>
            </a:fld>
            <a:endParaRPr lang="et-EE"/>
          </a:p>
        </p:txBody>
      </p:sp>
      <p:sp>
        <p:nvSpPr>
          <p:cNvPr id="6" name="Footer Placeholder 5"/>
          <p:cNvSpPr>
            <a:spLocks noGrp="1"/>
          </p:cNvSpPr>
          <p:nvPr>
            <p:ph type="ftr" sz="quarter" idx="11"/>
          </p:nvPr>
        </p:nvSpPr>
        <p:spPr/>
        <p:txBody>
          <a:bodyPr/>
          <a:lstStyle/>
          <a:p>
            <a:endParaRPr lang="et-EE"/>
          </a:p>
        </p:txBody>
      </p:sp>
    </p:spTree>
    <p:extLst>
      <p:ext uri="{BB962C8B-B14F-4D97-AF65-F5344CB8AC3E}">
        <p14:creationId xmlns:p14="http://schemas.microsoft.com/office/powerpoint/2010/main" val="3187194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75000">
              <a:srgbClr val="000000"/>
            </a:gs>
            <a:gs pos="25000">
              <a:srgbClr val="232323"/>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t-EE" dirty="0"/>
          </a:p>
        </p:txBody>
      </p:sp>
      <p:sp>
        <p:nvSpPr>
          <p:cNvPr id="3" name="Text Placeholder 2"/>
          <p:cNvSpPr>
            <a:spLocks noGrp="1"/>
          </p:cNvSpPr>
          <p:nvPr>
            <p:ph type="body" idx="1"/>
          </p:nvPr>
        </p:nvSpPr>
        <p:spPr>
          <a:xfrm>
            <a:off x="457200" y="1600201"/>
            <a:ext cx="8229600" cy="40610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t-EE" dirty="0"/>
          </a:p>
        </p:txBody>
      </p:sp>
      <p:sp>
        <p:nvSpPr>
          <p:cNvPr id="4" name="Date Placeholder 3"/>
          <p:cNvSpPr>
            <a:spLocks noGrp="1"/>
          </p:cNvSpPr>
          <p:nvPr>
            <p:ph type="dt" sz="half" idx="2"/>
          </p:nvPr>
        </p:nvSpPr>
        <p:spPr>
          <a:xfrm>
            <a:off x="457200" y="609329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20847-F9E1-4304-808B-36B139D1DA09}" type="datetimeFigureOut">
              <a:rPr lang="et-EE" smtClean="0"/>
              <a:pPr/>
              <a:t>8.05.2013</a:t>
            </a:fld>
            <a:endParaRPr lang="et-EE"/>
          </a:p>
        </p:txBody>
      </p:sp>
      <p:sp>
        <p:nvSpPr>
          <p:cNvPr id="5" name="Footer Placeholder 4"/>
          <p:cNvSpPr>
            <a:spLocks noGrp="1"/>
          </p:cNvSpPr>
          <p:nvPr>
            <p:ph type="ftr" sz="quarter" idx="3"/>
          </p:nvPr>
        </p:nvSpPr>
        <p:spPr>
          <a:xfrm>
            <a:off x="3124200" y="609329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dirty="0"/>
          </a:p>
        </p:txBody>
      </p:sp>
      <p:cxnSp>
        <p:nvCxnSpPr>
          <p:cNvPr id="8" name="Straight Connector 7"/>
          <p:cNvCxnSpPr/>
          <p:nvPr/>
        </p:nvCxnSpPr>
        <p:spPr>
          <a:xfrm>
            <a:off x="457200" y="5877272"/>
            <a:ext cx="8229600" cy="0"/>
          </a:xfrm>
          <a:prstGeom prst="line">
            <a:avLst/>
          </a:prstGeom>
          <a:ln w="25400">
            <a:solidFill>
              <a:srgbClr val="659F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028384" y="6032030"/>
            <a:ext cx="645716" cy="63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377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b="0" i="1" kern="1200" baseline="0">
          <a:solidFill>
            <a:srgbClr val="659F00"/>
          </a:solidFill>
          <a:latin typeface="Trebuchet MS" pitchFamily="34" charset="0"/>
          <a:ea typeface="+mj-ea"/>
          <a:cs typeface="+mj-cs"/>
        </a:defRPr>
      </a:lvl1pPr>
    </p:titleStyle>
    <p:bodyStyle>
      <a:lvl1pPr marL="342900" indent="-342900" algn="l" defTabSz="914400" rtl="0" eaLnBrk="1" latinLnBrk="0" hangingPunct="1">
        <a:lnSpc>
          <a:spcPct val="114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hart" Target="../charts/chart2.xml"/><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chart" Target="../charts/chart4.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5000">
              <a:srgbClr val="000000"/>
            </a:gs>
            <a:gs pos="25000">
              <a:srgbClr val="232323"/>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3233" r="3233"/>
          <a:stretch/>
        </p:blipFill>
        <p:spPr>
          <a:xfrm>
            <a:off x="0" y="0"/>
            <a:ext cx="9144000"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0" y="507600"/>
            <a:ext cx="1332000" cy="1332000"/>
          </a:xfrm>
          <a:prstGeom prst="rect">
            <a:avLst/>
          </a:prstGeom>
        </p:spPr>
      </p:pic>
    </p:spTree>
    <p:extLst>
      <p:ext uri="{BB962C8B-B14F-4D97-AF65-F5344CB8AC3E}">
        <p14:creationId xmlns:p14="http://schemas.microsoft.com/office/powerpoint/2010/main" val="10165680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lstStyle/>
          <a:p>
            <a:r>
              <a:rPr lang="en-GB" dirty="0" smtClean="0"/>
              <a:t>Live Demo</a:t>
            </a:r>
            <a:endParaRPr lang="en-GB" dirty="0"/>
          </a:p>
        </p:txBody>
      </p:sp>
    </p:spTree>
    <p:extLst>
      <p:ext uri="{BB962C8B-B14F-4D97-AF65-F5344CB8AC3E}">
        <p14:creationId xmlns:p14="http://schemas.microsoft.com/office/powerpoint/2010/main" val="3998509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GB" dirty="0" smtClean="0"/>
              <a:t>Offline Demo</a:t>
            </a:r>
            <a:endParaRPr lang="en-GB" dirty="0"/>
          </a:p>
        </p:txBody>
      </p:sp>
      <p:pic>
        <p:nvPicPr>
          <p:cNvPr id="3" name="204322_smile_vis_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58716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Revolutionary</a:t>
            </a:r>
            <a:r>
              <a:rPr lang="en-GB" baseline="0" dirty="0" smtClean="0"/>
              <a:t> Computer Vision Algorithms</a:t>
            </a:r>
            <a:endParaRPr lang="en-GB" dirty="0"/>
          </a:p>
        </p:txBody>
      </p:sp>
      <p:sp>
        <p:nvSpPr>
          <p:cNvPr id="7" name="Content Placeholder 6"/>
          <p:cNvSpPr>
            <a:spLocks noGrp="1"/>
          </p:cNvSpPr>
          <p:nvPr>
            <p:ph sz="half" idx="2"/>
          </p:nvPr>
        </p:nvSpPr>
        <p:spPr/>
        <p:txBody>
          <a:bodyPr/>
          <a:lstStyle/>
          <a:p>
            <a:endParaRPr lang="en-GB" dirty="0" smtClean="0"/>
          </a:p>
          <a:p>
            <a:r>
              <a:rPr lang="en-GB" dirty="0" smtClean="0"/>
              <a:t>Years </a:t>
            </a:r>
            <a:r>
              <a:rPr lang="en-GB" dirty="0"/>
              <a:t>of research</a:t>
            </a:r>
            <a:endParaRPr lang="en-GB" dirty="0" smtClean="0"/>
          </a:p>
          <a:p>
            <a:r>
              <a:rPr lang="en-GB" dirty="0" smtClean="0"/>
              <a:t>Subconscious response</a:t>
            </a:r>
          </a:p>
          <a:p>
            <a:r>
              <a:rPr lang="en-GB" dirty="0" smtClean="0"/>
              <a:t>Unfiltered, unbiased</a:t>
            </a:r>
          </a:p>
          <a:p>
            <a:r>
              <a:rPr lang="en-GB" dirty="0" smtClean="0"/>
              <a:t>Works in difficult conditions</a:t>
            </a:r>
          </a:p>
          <a:p>
            <a:r>
              <a:rPr lang="en-GB" dirty="0" smtClean="0"/>
              <a:t>Cross cultural</a:t>
            </a:r>
          </a:p>
        </p:txBody>
      </p:sp>
      <p:sp>
        <p:nvSpPr>
          <p:cNvPr id="5" name="TextBox 4"/>
          <p:cNvSpPr txBox="1"/>
          <p:nvPr/>
        </p:nvSpPr>
        <p:spPr>
          <a:xfrm>
            <a:off x="4716016" y="2132856"/>
            <a:ext cx="184731" cy="369332"/>
          </a:xfrm>
          <a:prstGeom prst="rect">
            <a:avLst/>
          </a:prstGeom>
          <a:noFill/>
        </p:spPr>
        <p:txBody>
          <a:bodyPr wrap="none" rtlCol="0">
            <a:spAutoFit/>
          </a:bodyPr>
          <a:lstStyle/>
          <a:p>
            <a:endParaRPr lang="en-GB" dirty="0"/>
          </a:p>
        </p:txBody>
      </p:sp>
      <p:pic>
        <p:nvPicPr>
          <p:cNvPr id="8" name="Content Placeholder 7"/>
          <p:cNvPicPr>
            <a:picLocks noGrp="1" noChangeAspect="1"/>
          </p:cNvPicPr>
          <p:nvPr>
            <p:ph sz="half" idx="1"/>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6604" y="3126798"/>
            <a:ext cx="1799792" cy="1799792"/>
          </a:xfrm>
          <a:prstGeom prst="rect">
            <a:avLst/>
          </a:prstGeom>
        </p:spPr>
      </p:pic>
    </p:spTree>
    <p:extLst>
      <p:ext uri="{BB962C8B-B14F-4D97-AF65-F5344CB8AC3E}">
        <p14:creationId xmlns:p14="http://schemas.microsoft.com/office/powerpoint/2010/main" val="701437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Hardware Ecosystem</a:t>
            </a:r>
            <a:endParaRPr lang="en-GB" dirty="0"/>
          </a:p>
        </p:txBody>
      </p:sp>
      <p:sp>
        <p:nvSpPr>
          <p:cNvPr id="3" name="Content Placeholder 2"/>
          <p:cNvSpPr>
            <a:spLocks noGrp="1"/>
          </p:cNvSpPr>
          <p:nvPr>
            <p:ph sz="half" idx="1"/>
          </p:nvPr>
        </p:nvSpPr>
        <p:spPr/>
        <p:txBody>
          <a:bodyPr/>
          <a:lstStyle/>
          <a:p>
            <a:r>
              <a:rPr lang="en-GB" dirty="0"/>
              <a:t>Billions of devices with cameras</a:t>
            </a:r>
          </a:p>
          <a:p>
            <a:r>
              <a:rPr lang="en-GB" dirty="0"/>
              <a:t>Q1 2013 Sales</a:t>
            </a:r>
          </a:p>
          <a:p>
            <a:pPr lvl="1"/>
            <a:r>
              <a:rPr lang="en-GB" dirty="0"/>
              <a:t>212M Smartphones</a:t>
            </a:r>
          </a:p>
          <a:p>
            <a:pPr lvl="1"/>
            <a:r>
              <a:rPr lang="en-GB" dirty="0"/>
              <a:t>50M Tablets</a:t>
            </a:r>
          </a:p>
          <a:p>
            <a:pPr lvl="1"/>
            <a:r>
              <a:rPr lang="en-GB" dirty="0"/>
              <a:t>40M </a:t>
            </a:r>
            <a:r>
              <a:rPr lang="en-GB" dirty="0" smtClean="0"/>
              <a:t>Notebooks</a:t>
            </a:r>
          </a:p>
        </p:txBody>
      </p:sp>
      <p:sp>
        <p:nvSpPr>
          <p:cNvPr id="4" name="Content Placeholder 3"/>
          <p:cNvSpPr>
            <a:spLocks noGrp="1"/>
          </p:cNvSpPr>
          <p:nvPr>
            <p:ph sz="half" idx="2"/>
          </p:nvPr>
        </p:nvSpPr>
        <p:spPr/>
        <p:txBody>
          <a:bodyPr/>
          <a:lstStyle/>
          <a:p>
            <a:r>
              <a:rPr lang="en-GB" dirty="0"/>
              <a:t>No extra cost of hardware</a:t>
            </a:r>
          </a:p>
          <a:p>
            <a:r>
              <a:rPr lang="en-GB" dirty="0"/>
              <a:t>No lab setup</a:t>
            </a:r>
          </a:p>
          <a:p>
            <a:r>
              <a:rPr lang="en-GB" dirty="0" smtClean="0"/>
              <a:t>Affordable</a:t>
            </a:r>
            <a:endParaRPr lang="en-GB" dirty="0"/>
          </a:p>
        </p:txBody>
      </p:sp>
    </p:spTree>
    <p:extLst>
      <p:ext uri="{BB962C8B-B14F-4D97-AF65-F5344CB8AC3E}">
        <p14:creationId xmlns:p14="http://schemas.microsoft.com/office/powerpoint/2010/main" val="1923899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Browser Based, No Installs Or Downloads</a:t>
            </a:r>
            <a:endParaRPr lang="en-GB" dirty="0"/>
          </a:p>
        </p:txBody>
      </p:sp>
      <p:sp>
        <p:nvSpPr>
          <p:cNvPr id="3" name="Content Placeholder 2"/>
          <p:cNvSpPr>
            <a:spLocks noGrp="1"/>
          </p:cNvSpPr>
          <p:nvPr>
            <p:ph sz="half" idx="1"/>
          </p:nvPr>
        </p:nvSpPr>
        <p:spPr/>
        <p:txBody>
          <a:bodyPr/>
          <a:lstStyle/>
          <a:p>
            <a:r>
              <a:rPr lang="en-GB" dirty="0" smtClean="0"/>
              <a:t>Panels</a:t>
            </a:r>
          </a:p>
          <a:p>
            <a:r>
              <a:rPr lang="en-GB" dirty="0" smtClean="0"/>
              <a:t>Social networks</a:t>
            </a:r>
          </a:p>
          <a:p>
            <a:r>
              <a:rPr lang="en-GB" dirty="0" smtClean="0"/>
              <a:t>Websites</a:t>
            </a:r>
          </a:p>
          <a:p>
            <a:r>
              <a:rPr lang="en-GB" dirty="0" smtClean="0"/>
              <a:t>Video players</a:t>
            </a:r>
          </a:p>
        </p:txBody>
      </p:sp>
      <p:sp>
        <p:nvSpPr>
          <p:cNvPr id="4" name="Content Placeholder 3"/>
          <p:cNvSpPr>
            <a:spLocks noGrp="1"/>
          </p:cNvSpPr>
          <p:nvPr>
            <p:ph sz="half" idx="2"/>
          </p:nvPr>
        </p:nvSpPr>
        <p:spPr/>
        <p:txBody>
          <a:bodyPr/>
          <a:lstStyle/>
          <a:p>
            <a:r>
              <a:rPr lang="en-GB" dirty="0" smtClean="0"/>
              <a:t>Quick turnaround</a:t>
            </a:r>
          </a:p>
          <a:p>
            <a:r>
              <a:rPr lang="en-GB" dirty="0" smtClean="0"/>
              <a:t>Easy integration</a:t>
            </a:r>
          </a:p>
          <a:p>
            <a:r>
              <a:rPr lang="en-GB" dirty="0" smtClean="0"/>
              <a:t>Reach difficult demographics</a:t>
            </a:r>
            <a:endParaRPr lang="en-GB" dirty="0"/>
          </a:p>
        </p:txBody>
      </p:sp>
    </p:spTree>
    <p:extLst>
      <p:ext uri="{BB962C8B-B14F-4D97-AF65-F5344CB8AC3E}">
        <p14:creationId xmlns:p14="http://schemas.microsoft.com/office/powerpoint/2010/main" val="3626741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49" b="5449"/>
          <a:stretch/>
        </p:blipFill>
        <p:spPr>
          <a:xfrm>
            <a:off x="0" y="0"/>
            <a:ext cx="9155509" cy="6866632"/>
          </a:xfrm>
          <a:prstGeom prst="rect">
            <a:avLst/>
          </a:prstGeom>
        </p:spPr>
      </p:pic>
    </p:spTree>
    <p:extLst>
      <p:ext uri="{BB962C8B-B14F-4D97-AF65-F5344CB8AC3E}">
        <p14:creationId xmlns:p14="http://schemas.microsoft.com/office/powerpoint/2010/main" val="3468310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GB" dirty="0" smtClean="0"/>
              <a:t>Automated Facial Coding</a:t>
            </a:r>
            <a:endParaRPr lang="en-GB" dirty="0"/>
          </a:p>
        </p:txBody>
      </p:sp>
      <p:sp>
        <p:nvSpPr>
          <p:cNvPr id="3" name="Text Placeholder 2"/>
          <p:cNvSpPr>
            <a:spLocks noGrp="1"/>
          </p:cNvSpPr>
          <p:nvPr>
            <p:ph type="body" idx="4294967295"/>
          </p:nvPr>
        </p:nvSpPr>
        <p:spPr/>
        <p:txBody>
          <a:bodyPr>
            <a:normAutofit fontScale="92500" lnSpcReduction="10000"/>
          </a:bodyPr>
          <a:lstStyle/>
          <a:p>
            <a:r>
              <a:rPr lang="en-GB" sz="3200" kern="1200" dirty="0" smtClean="0">
                <a:solidFill>
                  <a:schemeClr val="tx1"/>
                </a:solidFill>
                <a:effectLst/>
                <a:latin typeface="+mn-lt"/>
                <a:ea typeface="+mn-ea"/>
                <a:cs typeface="+mn-cs"/>
              </a:rPr>
              <a:t>Latest Computer Vision algorithms</a:t>
            </a:r>
          </a:p>
          <a:p>
            <a:r>
              <a:rPr lang="en-GB" dirty="0"/>
              <a:t>Culturally universal </a:t>
            </a:r>
            <a:r>
              <a:rPr lang="en-GB" dirty="0" smtClean="0"/>
              <a:t>emotions</a:t>
            </a:r>
            <a:endParaRPr lang="en-GB" sz="3200" kern="1200" dirty="0" smtClean="0">
              <a:solidFill>
                <a:schemeClr val="tx1"/>
              </a:solidFill>
              <a:effectLst/>
              <a:latin typeface="+mn-lt"/>
              <a:ea typeface="+mn-ea"/>
              <a:cs typeface="+mn-cs"/>
            </a:endParaRPr>
          </a:p>
          <a:p>
            <a:r>
              <a:rPr lang="en-GB" dirty="0"/>
              <a:t>U</a:t>
            </a:r>
            <a:r>
              <a:rPr lang="en-GB" sz="3200" kern="1200" dirty="0" smtClean="0">
                <a:solidFill>
                  <a:schemeClr val="tx1"/>
                </a:solidFill>
                <a:effectLst/>
                <a:latin typeface="+mn-lt"/>
                <a:ea typeface="+mn-ea"/>
                <a:cs typeface="+mn-cs"/>
              </a:rPr>
              <a:t>nfiltered, unbiased response</a:t>
            </a:r>
          </a:p>
          <a:p>
            <a:r>
              <a:rPr lang="en-GB" sz="3200" kern="1200" dirty="0" smtClean="0">
                <a:solidFill>
                  <a:schemeClr val="tx1"/>
                </a:solidFill>
                <a:effectLst/>
                <a:latin typeface="+mn-lt"/>
                <a:ea typeface="+mn-ea"/>
                <a:cs typeface="+mn-cs"/>
              </a:rPr>
              <a:t>Amazing turnaround speed</a:t>
            </a:r>
          </a:p>
          <a:p>
            <a:r>
              <a:rPr lang="en-GB" sz="3200" kern="1200" dirty="0" smtClean="0">
                <a:solidFill>
                  <a:schemeClr val="tx1"/>
                </a:solidFill>
                <a:effectLst/>
                <a:latin typeface="+mn-lt"/>
                <a:ea typeface="+mn-ea"/>
                <a:cs typeface="+mn-cs"/>
              </a:rPr>
              <a:t>Access to millions of users</a:t>
            </a:r>
          </a:p>
          <a:p>
            <a:r>
              <a:rPr lang="en-GB" sz="3200" kern="1200" dirty="0" smtClean="0">
                <a:solidFill>
                  <a:schemeClr val="tx1"/>
                </a:solidFill>
                <a:effectLst/>
                <a:latin typeface="+mn-lt"/>
                <a:ea typeface="+mn-ea"/>
                <a:cs typeface="+mn-cs"/>
              </a:rPr>
              <a:t>No upfront hardware cost</a:t>
            </a:r>
          </a:p>
          <a:p>
            <a:r>
              <a:rPr lang="en-GB" sz="3200" kern="1200" dirty="0" smtClean="0">
                <a:solidFill>
                  <a:schemeClr val="tx1"/>
                </a:solidFill>
                <a:effectLst/>
                <a:latin typeface="+mn-lt"/>
                <a:ea typeface="+mn-ea"/>
                <a:cs typeface="+mn-cs"/>
              </a:rPr>
              <a:t>Dense, detailed data</a:t>
            </a:r>
          </a:p>
        </p:txBody>
      </p:sp>
    </p:spTree>
    <p:extLst>
      <p:ext uri="{BB962C8B-B14F-4D97-AF65-F5344CB8AC3E}">
        <p14:creationId xmlns:p14="http://schemas.microsoft.com/office/powerpoint/2010/main" val="4083697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lstStyle/>
          <a:p>
            <a:r>
              <a:rPr lang="en-GB" dirty="0" smtClean="0"/>
              <a:t>How</a:t>
            </a:r>
            <a:r>
              <a:rPr lang="en-GB" baseline="0" dirty="0" smtClean="0"/>
              <a:t> Is </a:t>
            </a:r>
            <a:r>
              <a:rPr lang="en-GB" dirty="0" smtClean="0"/>
              <a:t>I</a:t>
            </a:r>
            <a:r>
              <a:rPr lang="en-GB" baseline="0" dirty="0" smtClean="0"/>
              <a:t>t </a:t>
            </a:r>
            <a:r>
              <a:rPr lang="en-GB" dirty="0" smtClean="0"/>
              <a:t>B</a:t>
            </a:r>
            <a:r>
              <a:rPr lang="en-GB" baseline="0" dirty="0" smtClean="0"/>
              <a:t>eing </a:t>
            </a:r>
            <a:r>
              <a:rPr lang="en-GB" dirty="0" smtClean="0"/>
              <a:t>U</a:t>
            </a:r>
            <a:r>
              <a:rPr lang="en-GB" baseline="0" dirty="0" smtClean="0"/>
              <a:t>sed?</a:t>
            </a:r>
            <a:endParaRPr lang="en-GB" dirty="0"/>
          </a:p>
        </p:txBody>
      </p:sp>
    </p:spTree>
    <p:extLst>
      <p:ext uri="{BB962C8B-B14F-4D97-AF65-F5344CB8AC3E}">
        <p14:creationId xmlns:p14="http://schemas.microsoft.com/office/powerpoint/2010/main" val="110866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GB" dirty="0" smtClean="0"/>
              <a:t>Which ad should we air on Super Bowl and why?</a:t>
            </a:r>
            <a:endParaRPr lang="en-GB" dirty="0"/>
          </a:p>
        </p:txBody>
      </p:sp>
    </p:spTree>
    <p:extLst>
      <p:ext uri="{BB962C8B-B14F-4D97-AF65-F5344CB8AC3E}">
        <p14:creationId xmlns:p14="http://schemas.microsoft.com/office/powerpoint/2010/main" val="4388868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17" y="-27384"/>
            <a:ext cx="3095625" cy="7458075"/>
          </a:xfrm>
          <a:prstGeom prst="rect">
            <a:avLst/>
          </a:prstGeom>
        </p:spPr>
      </p:pic>
      <p:pic>
        <p:nvPicPr>
          <p:cNvPr id="6" name="Picture 5"/>
          <p:cNvPicPr>
            <a:picLocks noChangeAspect="1"/>
          </p:cNvPicPr>
          <p:nvPr/>
        </p:nvPicPr>
        <p:blipFill>
          <a:blip r:embed="rId4"/>
          <a:stretch>
            <a:fillRect/>
          </a:stretch>
        </p:blipFill>
        <p:spPr>
          <a:xfrm>
            <a:off x="6156176" y="-7200"/>
            <a:ext cx="3067050" cy="7429500"/>
          </a:xfrm>
          <a:prstGeom prst="rect">
            <a:avLst/>
          </a:prstGeom>
        </p:spPr>
      </p:pic>
      <p:pic>
        <p:nvPicPr>
          <p:cNvPr id="8" name="Picture 7"/>
          <p:cNvPicPr>
            <a:picLocks noChangeAspect="1"/>
          </p:cNvPicPr>
          <p:nvPr/>
        </p:nvPicPr>
        <p:blipFill>
          <a:blip r:embed="rId5"/>
          <a:stretch>
            <a:fillRect/>
          </a:stretch>
        </p:blipFill>
        <p:spPr>
          <a:xfrm>
            <a:off x="3061692" y="165600"/>
            <a:ext cx="3086100" cy="7315200"/>
          </a:xfrm>
          <a:prstGeom prst="rect">
            <a:avLst/>
          </a:prstGeom>
        </p:spPr>
      </p:pic>
    </p:spTree>
    <p:extLst>
      <p:ext uri="{BB962C8B-B14F-4D97-AF65-F5344CB8AC3E}">
        <p14:creationId xmlns:p14="http://schemas.microsoft.com/office/powerpoint/2010/main" val="2276747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GB" dirty="0" smtClean="0"/>
              <a:t>Surveys</a:t>
            </a:r>
            <a:endParaRPr lang="en-GB" dirty="0"/>
          </a:p>
        </p:txBody>
      </p:sp>
      <p:grpSp>
        <p:nvGrpSpPr>
          <p:cNvPr id="15" name="Group 14"/>
          <p:cNvGrpSpPr/>
          <p:nvPr/>
        </p:nvGrpSpPr>
        <p:grpSpPr>
          <a:xfrm>
            <a:off x="2609932" y="2529000"/>
            <a:ext cx="3924136" cy="1800000"/>
            <a:chOff x="3672000" y="2529000"/>
            <a:chExt cx="3924136" cy="1800000"/>
          </a:xfrm>
        </p:grpSpPr>
        <p:pic>
          <p:nvPicPr>
            <p:cNvPr id="12" name="Picture 11"/>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72000" y="2529000"/>
              <a:ext cx="1800000" cy="1800000"/>
            </a:xfrm>
            <a:prstGeom prst="rect">
              <a:avLst/>
            </a:prstGeom>
          </p:spPr>
        </p:pic>
        <p:pic>
          <p:nvPicPr>
            <p:cNvPr id="13" name="Picture 12"/>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6136" y="2529000"/>
              <a:ext cx="1800000" cy="1800000"/>
            </a:xfrm>
            <a:prstGeom prst="rect">
              <a:avLst/>
            </a:prstGeom>
          </p:spPr>
        </p:pic>
      </p:grpSp>
    </p:spTree>
    <p:extLst>
      <p:ext uri="{BB962C8B-B14F-4D97-AF65-F5344CB8AC3E}">
        <p14:creationId xmlns:p14="http://schemas.microsoft.com/office/powerpoint/2010/main" val="204063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GB" dirty="0" smtClean="0"/>
              <a:t>How to edit the ad to be more attractive?</a:t>
            </a:r>
            <a:endParaRPr lang="en-GB" dirty="0"/>
          </a:p>
        </p:txBody>
      </p:sp>
    </p:spTree>
    <p:extLst>
      <p:ext uri="{BB962C8B-B14F-4D97-AF65-F5344CB8AC3E}">
        <p14:creationId xmlns:p14="http://schemas.microsoft.com/office/powerpoint/2010/main" val="2802917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187" y="1"/>
            <a:ext cx="4595188" cy="3236746"/>
          </a:xfrm>
          <a:prstGeom prst="rect">
            <a:avLst/>
          </a:prstGeom>
        </p:spPr>
      </p:pic>
      <p:pic>
        <p:nvPicPr>
          <p:cNvPr id="5" name="Picture 4"/>
          <p:cNvPicPr>
            <a:picLocks noChangeAspect="1"/>
          </p:cNvPicPr>
          <p:nvPr/>
        </p:nvPicPr>
        <p:blipFill>
          <a:blip r:embed="rId4"/>
          <a:stretch>
            <a:fillRect/>
          </a:stretch>
        </p:blipFill>
        <p:spPr>
          <a:xfrm>
            <a:off x="4497338" y="-40103"/>
            <a:ext cx="4646662" cy="3284984"/>
          </a:xfrm>
          <a:prstGeom prst="rect">
            <a:avLst/>
          </a:prstGeom>
        </p:spPr>
      </p:pic>
      <p:pic>
        <p:nvPicPr>
          <p:cNvPr id="2" name="Picture 1"/>
          <p:cNvPicPr>
            <a:picLocks noChangeAspect="1"/>
          </p:cNvPicPr>
          <p:nvPr/>
        </p:nvPicPr>
        <p:blipFill>
          <a:blip r:embed="rId5"/>
          <a:stretch>
            <a:fillRect/>
          </a:stretch>
        </p:blipFill>
        <p:spPr>
          <a:xfrm>
            <a:off x="-36512" y="3236746"/>
            <a:ext cx="4608512" cy="3633866"/>
          </a:xfrm>
          <a:prstGeom prst="rect">
            <a:avLst/>
          </a:prstGeom>
        </p:spPr>
      </p:pic>
      <p:pic>
        <p:nvPicPr>
          <p:cNvPr id="4" name="Picture 3"/>
          <p:cNvPicPr>
            <a:picLocks noChangeAspect="1"/>
          </p:cNvPicPr>
          <p:nvPr/>
        </p:nvPicPr>
        <p:blipFill>
          <a:blip r:embed="rId6"/>
          <a:stretch>
            <a:fillRect/>
          </a:stretch>
        </p:blipFill>
        <p:spPr>
          <a:xfrm>
            <a:off x="4497338" y="3230091"/>
            <a:ext cx="4646662" cy="3655293"/>
          </a:xfrm>
          <a:prstGeom prst="rect">
            <a:avLst/>
          </a:prstGeom>
        </p:spPr>
      </p:pic>
      <p:sp>
        <p:nvSpPr>
          <p:cNvPr id="11" name="TextBox 10"/>
          <p:cNvSpPr txBox="1"/>
          <p:nvPr/>
        </p:nvSpPr>
        <p:spPr>
          <a:xfrm>
            <a:off x="-36512" y="260648"/>
            <a:ext cx="4680520" cy="584775"/>
          </a:xfrm>
          <a:prstGeom prst="rect">
            <a:avLst/>
          </a:prstGeom>
          <a:noFill/>
        </p:spPr>
        <p:txBody>
          <a:bodyPr wrap="square" rtlCol="0">
            <a:spAutoFit/>
          </a:bodyPr>
          <a:lstStyle/>
          <a:p>
            <a:r>
              <a:rPr lang="en-GB" sz="3200" dirty="0" smtClean="0">
                <a:solidFill>
                  <a:srgbClr val="FF0000"/>
                </a:solidFill>
              </a:rPr>
              <a:t>Bad start,</a:t>
            </a:r>
            <a:r>
              <a:rPr lang="en-GB" sz="3200" dirty="0" smtClean="0">
                <a:solidFill>
                  <a:srgbClr val="659F00"/>
                </a:solidFill>
              </a:rPr>
              <a:t> good ending</a:t>
            </a:r>
            <a:endParaRPr lang="en-GB" sz="3200" dirty="0">
              <a:solidFill>
                <a:srgbClr val="659F00"/>
              </a:solidFill>
            </a:endParaRPr>
          </a:p>
        </p:txBody>
      </p:sp>
      <p:sp>
        <p:nvSpPr>
          <p:cNvPr id="13" name="TextBox 12"/>
          <p:cNvSpPr txBox="1"/>
          <p:nvPr/>
        </p:nvSpPr>
        <p:spPr>
          <a:xfrm>
            <a:off x="4716016" y="1412776"/>
            <a:ext cx="4680520" cy="584775"/>
          </a:xfrm>
          <a:prstGeom prst="rect">
            <a:avLst/>
          </a:prstGeom>
          <a:noFill/>
        </p:spPr>
        <p:txBody>
          <a:bodyPr wrap="square" rtlCol="0">
            <a:spAutoFit/>
          </a:bodyPr>
          <a:lstStyle/>
          <a:p>
            <a:r>
              <a:rPr lang="en-GB" sz="3200" dirty="0" smtClean="0">
                <a:solidFill>
                  <a:srgbClr val="659F00"/>
                </a:solidFill>
              </a:rPr>
              <a:t>Good start, </a:t>
            </a:r>
            <a:r>
              <a:rPr lang="en-GB" sz="3200" dirty="0" smtClean="0">
                <a:solidFill>
                  <a:srgbClr val="FF0000"/>
                </a:solidFill>
              </a:rPr>
              <a:t>bad ending</a:t>
            </a:r>
            <a:endParaRPr lang="en-GB" sz="3200" dirty="0">
              <a:solidFill>
                <a:srgbClr val="FF0000"/>
              </a:solidFill>
            </a:endParaRPr>
          </a:p>
        </p:txBody>
      </p:sp>
      <p:sp>
        <p:nvSpPr>
          <p:cNvPr id="14" name="TextBox 13"/>
          <p:cNvSpPr txBox="1"/>
          <p:nvPr/>
        </p:nvSpPr>
        <p:spPr>
          <a:xfrm>
            <a:off x="2555776" y="4293096"/>
            <a:ext cx="1584176" cy="369332"/>
          </a:xfrm>
          <a:prstGeom prst="rect">
            <a:avLst/>
          </a:prstGeom>
          <a:noFill/>
        </p:spPr>
        <p:txBody>
          <a:bodyPr wrap="square" rtlCol="0">
            <a:spAutoFit/>
          </a:bodyPr>
          <a:lstStyle/>
          <a:p>
            <a:r>
              <a:rPr lang="en-GB" dirty="0" smtClean="0">
                <a:solidFill>
                  <a:srgbClr val="FF0000"/>
                </a:solidFill>
              </a:rPr>
              <a:t>Cut that out!</a:t>
            </a:r>
            <a:endParaRPr lang="en-GB" dirty="0">
              <a:solidFill>
                <a:srgbClr val="FF0000"/>
              </a:solidFill>
            </a:endParaRPr>
          </a:p>
        </p:txBody>
      </p:sp>
      <p:sp>
        <p:nvSpPr>
          <p:cNvPr id="15" name="TextBox 14"/>
          <p:cNvSpPr txBox="1"/>
          <p:nvPr/>
        </p:nvSpPr>
        <p:spPr>
          <a:xfrm>
            <a:off x="1259632" y="5302949"/>
            <a:ext cx="1944216" cy="646331"/>
          </a:xfrm>
          <a:prstGeom prst="rect">
            <a:avLst/>
          </a:prstGeom>
          <a:noFill/>
        </p:spPr>
        <p:txBody>
          <a:bodyPr wrap="square" rtlCol="0">
            <a:spAutoFit/>
          </a:bodyPr>
          <a:lstStyle/>
          <a:p>
            <a:r>
              <a:rPr lang="en-GB" dirty="0" smtClean="0">
                <a:solidFill>
                  <a:srgbClr val="FF0000"/>
                </a:solidFill>
              </a:rPr>
              <a:t>Change the start completely</a:t>
            </a:r>
            <a:endParaRPr lang="en-GB" dirty="0">
              <a:solidFill>
                <a:srgbClr val="FF0000"/>
              </a:solidFill>
            </a:endParaRPr>
          </a:p>
        </p:txBody>
      </p:sp>
    </p:spTree>
    <p:extLst>
      <p:ext uri="{BB962C8B-B14F-4D97-AF65-F5344CB8AC3E}">
        <p14:creationId xmlns:p14="http://schemas.microsoft.com/office/powerpoint/2010/main" val="250937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idx="4294967295"/>
          </p:nvPr>
        </p:nvSpPr>
        <p:spPr>
          <a:xfrm>
            <a:off x="3635375" y="773831"/>
            <a:ext cx="5508625" cy="1143001"/>
          </a:xfrm>
        </p:spPr>
        <p:txBody>
          <a:bodyPr>
            <a:normAutofit fontScale="90000"/>
          </a:bodyPr>
          <a:lstStyle/>
          <a:p>
            <a:r>
              <a:rPr lang="en-GB" altLang="ja-JP" sz="4200" dirty="0" smtClean="0">
                <a:solidFill>
                  <a:srgbClr val="659F00"/>
                </a:solidFill>
              </a:rPr>
              <a:t>How</a:t>
            </a:r>
            <a:r>
              <a:rPr lang="en-GB" altLang="ja-JP" sz="4200" baseline="0" dirty="0" smtClean="0">
                <a:solidFill>
                  <a:srgbClr val="659F00"/>
                </a:solidFill>
              </a:rPr>
              <a:t> will the ad perform in social media?</a:t>
            </a:r>
            <a:endParaRPr lang="en-GB" altLang="ja-JP" sz="4200" dirty="0" smtClean="0">
              <a:solidFill>
                <a:srgbClr val="C7DC96"/>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27384"/>
            <a:ext cx="4006159" cy="7319392"/>
          </a:xfrm>
          <a:prstGeom prst="rect">
            <a:avLst/>
          </a:prstGeom>
        </p:spPr>
      </p:pic>
      <p:grpSp>
        <p:nvGrpSpPr>
          <p:cNvPr id="2" name="Group 1"/>
          <p:cNvGrpSpPr/>
          <p:nvPr/>
        </p:nvGrpSpPr>
        <p:grpSpPr>
          <a:xfrm>
            <a:off x="4499992" y="1700808"/>
            <a:ext cx="5148064" cy="3600400"/>
            <a:chOff x="3995936" y="1209147"/>
            <a:chExt cx="5148064" cy="3600400"/>
          </a:xfrm>
        </p:grpSpPr>
        <p:sp>
          <p:nvSpPr>
            <p:cNvPr id="17" name="Content Placeholder 2"/>
            <p:cNvSpPr txBox="1">
              <a:spLocks/>
            </p:cNvSpPr>
            <p:nvPr/>
          </p:nvSpPr>
          <p:spPr>
            <a:xfrm>
              <a:off x="4393713" y="1209147"/>
              <a:ext cx="4750287" cy="3600400"/>
            </a:xfrm>
            <a:prstGeom prst="rect">
              <a:avLst/>
            </a:prstGeom>
          </p:spPr>
          <p:txBody>
            <a:bodyPr vert="horz" lIns="91440" tIns="45720" rIns="91440" bIns="45720" rtlCol="0">
              <a:noAutofit/>
            </a:bodyPr>
            <a:lstStyle>
              <a:lvl1pPr marL="342900" indent="-342900" algn="l" defTabSz="914400" rtl="0" eaLnBrk="1" latinLnBrk="0" hangingPunct="1">
                <a:lnSpc>
                  <a:spcPct val="114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endParaRPr lang="et-EE" sz="2400" dirty="0" smtClean="0">
                <a:solidFill>
                  <a:srgbClr val="C7DC96"/>
                </a:solidFill>
              </a:endParaRPr>
            </a:p>
            <a:p>
              <a:pPr marL="0" indent="0">
                <a:spcBef>
                  <a:spcPts val="600"/>
                </a:spcBef>
                <a:buNone/>
              </a:pPr>
              <a:endParaRPr lang="et-EE" sz="2400" dirty="0">
                <a:solidFill>
                  <a:srgbClr val="C7DC96"/>
                </a:solidFill>
              </a:endParaRPr>
            </a:p>
            <a:p>
              <a:pPr marL="0" indent="0">
                <a:spcBef>
                  <a:spcPts val="600"/>
                </a:spcBef>
                <a:buNone/>
              </a:pPr>
              <a:r>
                <a:rPr lang="en-GB" sz="2400" dirty="0" smtClean="0">
                  <a:solidFill>
                    <a:srgbClr val="C7DC96"/>
                  </a:solidFill>
                </a:rPr>
                <a:t>Number of</a:t>
              </a:r>
              <a:r>
                <a:rPr lang="et-EE" sz="2400" dirty="0" smtClean="0">
                  <a:solidFill>
                    <a:srgbClr val="C7DC96"/>
                  </a:solidFill>
                </a:rPr>
                <a:t> shares </a:t>
              </a:r>
              <a:r>
                <a:rPr lang="en-GB" sz="2400" dirty="0" smtClean="0">
                  <a:solidFill>
                    <a:srgbClr val="C7DC96"/>
                  </a:solidFill>
                </a:rPr>
                <a:t>and views</a:t>
              </a:r>
            </a:p>
            <a:p>
              <a:pPr marL="0" indent="0">
                <a:spcBef>
                  <a:spcPts val="600"/>
                </a:spcBef>
                <a:buNone/>
              </a:pPr>
              <a:r>
                <a:rPr lang="en-GB" sz="2400" dirty="0">
                  <a:solidFill>
                    <a:srgbClr val="C7DC96"/>
                  </a:solidFill>
                </a:rPr>
                <a:t>View-through and skip rates</a:t>
              </a:r>
              <a:endParaRPr lang="en-GB" sz="2400" dirty="0" smtClean="0">
                <a:solidFill>
                  <a:srgbClr val="C7DC96"/>
                </a:solidFill>
              </a:endParaRPr>
            </a:p>
            <a:p>
              <a:pPr marL="0" indent="0">
                <a:spcBef>
                  <a:spcPts val="600"/>
                </a:spcBef>
                <a:buNone/>
              </a:pPr>
              <a:r>
                <a:rPr lang="en-GB" sz="2400" dirty="0" smtClean="0">
                  <a:solidFill>
                    <a:srgbClr val="C7DC96"/>
                  </a:solidFill>
                </a:rPr>
                <a:t>Lift in sales and subscriptions</a:t>
              </a:r>
              <a:endParaRPr lang="et-EE" sz="2400" dirty="0" smtClean="0"/>
            </a:p>
            <a:p>
              <a:pPr marL="0" indent="0">
                <a:spcBef>
                  <a:spcPts val="600"/>
                </a:spcBef>
                <a:buNone/>
              </a:pPr>
              <a:r>
                <a:rPr lang="et-EE" sz="2400" dirty="0" smtClean="0">
                  <a:solidFill>
                    <a:srgbClr val="C7DC96"/>
                  </a:solidFill>
                </a:rPr>
                <a:t>Lift in </a:t>
              </a:r>
              <a:r>
                <a:rPr lang="en-GB" sz="2400" dirty="0" smtClean="0">
                  <a:solidFill>
                    <a:srgbClr val="C7DC96"/>
                  </a:solidFill>
                </a:rPr>
                <a:t>brand recall </a:t>
              </a:r>
            </a:p>
            <a:p>
              <a:pPr marL="0" indent="0">
                <a:spcBef>
                  <a:spcPts val="600"/>
                </a:spcBef>
                <a:buNone/>
              </a:pPr>
              <a:r>
                <a:rPr lang="en-GB" sz="2400" dirty="0" smtClean="0">
                  <a:solidFill>
                    <a:srgbClr val="C7DC96"/>
                  </a:solidFill>
                </a:rPr>
                <a:t>Lift in share </a:t>
              </a:r>
              <a:r>
                <a:rPr lang="en-GB" sz="2400" dirty="0">
                  <a:solidFill>
                    <a:srgbClr val="C7DC96"/>
                  </a:solidFill>
                </a:rPr>
                <a:t>of voice</a:t>
              </a:r>
            </a:p>
            <a:p>
              <a:pPr marL="0" indent="0">
                <a:spcBef>
                  <a:spcPts val="600"/>
                </a:spcBef>
                <a:buNone/>
              </a:pPr>
              <a:endParaRPr lang="en-GB" sz="2400" dirty="0" smtClean="0">
                <a:solidFill>
                  <a:srgbClr val="C7DC96"/>
                </a:solidFill>
              </a:endParaRPr>
            </a:p>
          </p:txBody>
        </p:sp>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1434" y="2240868"/>
              <a:ext cx="362279"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6956" y="2708920"/>
              <a:ext cx="362279"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9195" y="3212976"/>
              <a:ext cx="362279"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3717032"/>
              <a:ext cx="362279"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4221088"/>
              <a:ext cx="362279"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05728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37006" y="3488335"/>
            <a:ext cx="5516618" cy="3064788"/>
          </a:xfrm>
          <a:prstGeom prst="rect">
            <a:avLst/>
          </a:prstGeom>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09" y="2886863"/>
            <a:ext cx="3240360" cy="211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260648"/>
            <a:ext cx="462564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stretch>
            <a:fillRect/>
          </a:stretch>
        </p:blipFill>
        <p:spPr>
          <a:xfrm>
            <a:off x="65328" y="112440"/>
            <a:ext cx="4240556" cy="2625899"/>
          </a:xfrm>
          <a:prstGeom prst="rect">
            <a:avLst/>
          </a:prstGeom>
        </p:spPr>
      </p:pic>
      <p:sp>
        <p:nvSpPr>
          <p:cNvPr id="6" name="Title 1"/>
          <p:cNvSpPr txBox="1">
            <a:spLocks/>
          </p:cNvSpPr>
          <p:nvPr/>
        </p:nvSpPr>
        <p:spPr>
          <a:xfrm>
            <a:off x="-180527" y="4974884"/>
            <a:ext cx="3888432" cy="16561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1" kern="1200" baseline="0">
                <a:solidFill>
                  <a:srgbClr val="659F00"/>
                </a:solidFill>
                <a:latin typeface="Trebuchet MS" pitchFamily="34" charset="0"/>
                <a:ea typeface="+mj-ea"/>
                <a:cs typeface="+mj-cs"/>
              </a:defRPr>
            </a:lvl1pPr>
          </a:lstStyle>
          <a:p>
            <a:r>
              <a:rPr lang="en-GB" altLang="ja-JP" sz="4200" dirty="0" smtClean="0"/>
              <a:t>Emotions &gt; </a:t>
            </a:r>
          </a:p>
          <a:p>
            <a:r>
              <a:rPr lang="en-GB" altLang="ja-JP" sz="4200" dirty="0" smtClean="0"/>
              <a:t>Results</a:t>
            </a:r>
            <a:endParaRPr lang="en-GB" altLang="ja-JP" sz="4200" dirty="0" smtClean="0">
              <a:solidFill>
                <a:srgbClr val="C7DC96"/>
              </a:solidFill>
            </a:endParaRPr>
          </a:p>
        </p:txBody>
      </p:sp>
    </p:spTree>
    <p:extLst>
      <p:ext uri="{BB962C8B-B14F-4D97-AF65-F5344CB8AC3E}">
        <p14:creationId xmlns:p14="http://schemas.microsoft.com/office/powerpoint/2010/main" val="28581366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GB" dirty="0" smtClean="0"/>
              <a:t>How</a:t>
            </a:r>
            <a:r>
              <a:rPr lang="en-GB" baseline="0" dirty="0" smtClean="0"/>
              <a:t> do I perform relative to others?</a:t>
            </a:r>
            <a:endParaRPr lang="en-GB" dirty="0"/>
          </a:p>
        </p:txBody>
      </p:sp>
    </p:spTree>
    <p:extLst>
      <p:ext uri="{BB962C8B-B14F-4D97-AF65-F5344CB8AC3E}">
        <p14:creationId xmlns:p14="http://schemas.microsoft.com/office/powerpoint/2010/main" val="3936378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 y="1159220"/>
            <a:ext cx="7308303" cy="1045644"/>
          </a:xfrm>
          <a:prstGeom prst="rect">
            <a:avLst/>
          </a:prstGeom>
        </p:spPr>
        <p:txBody>
          <a:bodyPr vert="horz" lIns="91440" tIns="45720" rIns="91440" bIns="45720" rtlCol="0">
            <a:noAutofit/>
          </a:bodyPr>
          <a:lstStyle>
            <a:lvl1pPr marL="342900" indent="-342900" algn="l" defTabSz="914400" rtl="0" eaLnBrk="1" latinLnBrk="0" hangingPunct="1">
              <a:lnSpc>
                <a:spcPct val="114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endParaRPr lang="et-EE" sz="2400" dirty="0" smtClean="0">
              <a:solidFill>
                <a:srgbClr val="C7DC96"/>
              </a:solidFill>
            </a:endParaRPr>
          </a:p>
          <a:p>
            <a:pPr marL="0" indent="0">
              <a:spcBef>
                <a:spcPts val="600"/>
              </a:spcBef>
              <a:buNone/>
            </a:pPr>
            <a:endParaRPr lang="et-EE" sz="2400" dirty="0">
              <a:solidFill>
                <a:srgbClr val="C7DC96"/>
              </a:solidFill>
            </a:endParaRPr>
          </a:p>
        </p:txBody>
      </p:sp>
      <p:pic>
        <p:nvPicPr>
          <p:cNvPr id="4" name="Picture 3"/>
          <p:cNvPicPr>
            <a:picLocks noChangeAspect="1"/>
          </p:cNvPicPr>
          <p:nvPr/>
        </p:nvPicPr>
        <p:blipFill>
          <a:blip r:embed="rId3"/>
          <a:stretch>
            <a:fillRect/>
          </a:stretch>
        </p:blipFill>
        <p:spPr>
          <a:xfrm>
            <a:off x="0" y="1349466"/>
            <a:ext cx="9144000" cy="4159069"/>
          </a:xfrm>
          <a:prstGeom prst="rect">
            <a:avLst/>
          </a:prstGeom>
        </p:spPr>
      </p:pic>
    </p:spTree>
    <p:extLst>
      <p:ext uri="{BB962C8B-B14F-4D97-AF65-F5344CB8AC3E}">
        <p14:creationId xmlns:p14="http://schemas.microsoft.com/office/powerpoint/2010/main" val="1914265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1116864722"/>
              </p:ext>
            </p:extLst>
          </p:nvPr>
        </p:nvGraphicFramePr>
        <p:xfrm>
          <a:off x="509800" y="382351"/>
          <a:ext cx="8124401" cy="6093299"/>
        </p:xfrm>
        <a:graphic>
          <a:graphicData uri="http://schemas.openxmlformats.org/drawingml/2006/table">
            <a:tbl>
              <a:tblPr/>
              <a:tblGrid>
                <a:gridCol w="3592608"/>
                <a:gridCol w="1359538"/>
                <a:gridCol w="901460"/>
                <a:gridCol w="767745"/>
                <a:gridCol w="895703"/>
                <a:gridCol w="607347"/>
              </a:tblGrid>
              <a:tr h="496847">
                <a:tc>
                  <a:txBody>
                    <a:bodyPr/>
                    <a:lstStyle/>
                    <a:p>
                      <a:pPr algn="l" fontAlgn="b"/>
                      <a:r>
                        <a:rPr lang="en-GB" sz="1800" b="1" i="0" u="none" strike="noStrike" dirty="0" smtClean="0">
                          <a:solidFill>
                            <a:srgbClr val="000000"/>
                          </a:solidFill>
                          <a:effectLst/>
                          <a:latin typeface="Trebuchet MS" panose="020B0603020202020204" pitchFamily="34" charset="0"/>
                        </a:rPr>
                        <a:t>Automotive Study</a:t>
                      </a:r>
                      <a:endParaRPr lang="en-GB" sz="1200" b="1" i="0" u="none" strike="noStrike" dirty="0">
                        <a:solidFill>
                          <a:srgbClr val="000000"/>
                        </a:solidFill>
                        <a:effectLst/>
                        <a:latin typeface="Trebuchet MS" panose="020B0603020202020204" pitchFamily="34" charset="0"/>
                      </a:endParaRPr>
                    </a:p>
                  </a:txBody>
                  <a:tcPr marL="4427" marR="4427" marT="442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1200" b="1" i="0" u="none" strike="noStrike" dirty="0" err="1">
                          <a:solidFill>
                            <a:srgbClr val="000000"/>
                          </a:solidFill>
                          <a:effectLst/>
                          <a:latin typeface="Trebuchet MS" panose="020B0603020202020204" pitchFamily="34" charset="0"/>
                        </a:rPr>
                        <a:t>EmotionAll</a:t>
                      </a:r>
                      <a:r>
                        <a:rPr lang="en-GB" sz="1200" b="1" i="0" u="none" strike="noStrike" dirty="0">
                          <a:solidFill>
                            <a:srgbClr val="000000"/>
                          </a:solidFill>
                          <a:effectLst/>
                          <a:latin typeface="Trebuchet MS" panose="020B0603020202020204" pitchFamily="34" charset="0"/>
                        </a:rPr>
                        <a:t> Score</a:t>
                      </a:r>
                    </a:p>
                  </a:txBody>
                  <a:tcPr marL="4427" marR="4427" marT="442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1200" b="0" i="0" u="none" strike="noStrike" dirty="0">
                          <a:solidFill>
                            <a:srgbClr val="000000"/>
                          </a:solidFill>
                          <a:effectLst/>
                          <a:latin typeface="Trebuchet MS" panose="020B0603020202020204" pitchFamily="34" charset="0"/>
                        </a:rPr>
                        <a:t>Attraction</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GB" sz="1200" b="0" i="0" u="none" strike="noStrike" dirty="0">
                          <a:solidFill>
                            <a:srgbClr val="000000"/>
                          </a:solidFill>
                          <a:effectLst/>
                          <a:latin typeface="Trebuchet MS" panose="020B0603020202020204" pitchFamily="34" charset="0"/>
                        </a:rPr>
                        <a:t>Retention</a:t>
                      </a:r>
                    </a:p>
                  </a:txBody>
                  <a:tcPr marL="4427" marR="4427" marT="4427" marB="0" anchor="b">
                    <a:lnL>
                      <a:noFill/>
                    </a:lnL>
                    <a:lnR>
                      <a:noFill/>
                    </a:lnR>
                    <a:lnT>
                      <a:noFill/>
                    </a:lnT>
                    <a:lnB>
                      <a:noFill/>
                    </a:lnB>
                    <a:solidFill>
                      <a:srgbClr val="FFFFFF"/>
                    </a:solidFill>
                  </a:tcPr>
                </a:tc>
                <a:tc>
                  <a:txBody>
                    <a:bodyPr/>
                    <a:lstStyle/>
                    <a:p>
                      <a:pPr algn="l" fontAlgn="b"/>
                      <a:r>
                        <a:rPr lang="en-GB" sz="1200" b="0" i="0" u="none" strike="noStrike" dirty="0">
                          <a:solidFill>
                            <a:srgbClr val="000000"/>
                          </a:solidFill>
                          <a:effectLst/>
                          <a:latin typeface="Trebuchet MS" panose="020B0603020202020204" pitchFamily="34" charset="0"/>
                        </a:rPr>
                        <a:t>Engagement</a:t>
                      </a:r>
                    </a:p>
                  </a:txBody>
                  <a:tcPr marL="4427" marR="4427" marT="4427" marB="0" anchor="b">
                    <a:lnL>
                      <a:noFill/>
                    </a:lnL>
                    <a:lnR>
                      <a:noFill/>
                    </a:lnR>
                    <a:lnT>
                      <a:noFill/>
                    </a:lnT>
                    <a:lnB>
                      <a:noFill/>
                    </a:lnB>
                    <a:solidFill>
                      <a:srgbClr val="FFFFFF"/>
                    </a:solidFill>
                  </a:tcPr>
                </a:tc>
                <a:tc>
                  <a:txBody>
                    <a:bodyPr/>
                    <a:lstStyle/>
                    <a:p>
                      <a:pPr algn="l" fontAlgn="b"/>
                      <a:r>
                        <a:rPr lang="en-GB" sz="1200" b="0" i="0" u="none" strike="noStrike" dirty="0">
                          <a:solidFill>
                            <a:srgbClr val="000000"/>
                          </a:solidFill>
                          <a:effectLst/>
                          <a:latin typeface="Trebuchet MS" panose="020B0603020202020204" pitchFamily="34" charset="0"/>
                        </a:rPr>
                        <a:t>Impact</a:t>
                      </a:r>
                    </a:p>
                  </a:txBody>
                  <a:tcPr marL="4427" marR="4427" marT="4427" marB="0" anchor="b">
                    <a:lnL>
                      <a:noFill/>
                    </a:lnL>
                    <a:lnR>
                      <a:noFill/>
                    </a:lnR>
                    <a:lnT>
                      <a:noFill/>
                    </a:lnT>
                    <a:lnB>
                      <a:noFill/>
                    </a:lnB>
                    <a:solidFill>
                      <a:srgbClr val="FFFFFF"/>
                    </a:solidFill>
                  </a:tcPr>
                </a:tc>
              </a:tr>
              <a:tr h="386608">
                <a:tc>
                  <a:txBody>
                    <a:bodyPr/>
                    <a:lstStyle/>
                    <a:p>
                      <a:pPr algn="l" fontAlgn="b"/>
                      <a:r>
                        <a:rPr lang="en-GB" sz="1200" b="1" i="0" u="none" strike="noStrike" dirty="0">
                          <a:solidFill>
                            <a:srgbClr val="000000"/>
                          </a:solidFill>
                          <a:effectLst/>
                          <a:latin typeface="Trebuchet MS" panose="020B0603020202020204" pitchFamily="34" charset="0"/>
                        </a:rPr>
                        <a:t>Hyundai Santa Fe XL - Spice It Up 2013</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8</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A1D7B0"/>
                    </a:solidFill>
                  </a:tcPr>
                </a:tc>
                <a:tc>
                  <a:txBody>
                    <a:bodyPr/>
                    <a:lstStyle/>
                    <a:p>
                      <a:pPr algn="r" fontAlgn="b"/>
                      <a:r>
                        <a:rPr lang="en-GB" sz="1600" b="0" i="0" u="none" strike="noStrike" dirty="0">
                          <a:solidFill>
                            <a:srgbClr val="000000"/>
                          </a:solidFill>
                          <a:effectLst/>
                          <a:latin typeface="Trebuchet MS" panose="020B0603020202020204" pitchFamily="34" charset="0"/>
                        </a:rPr>
                        <a:t>4</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10</a:t>
                      </a:r>
                    </a:p>
                  </a:txBody>
                  <a:tcPr marL="4427" marR="4427" marT="4427" marB="0" anchor="b">
                    <a:lnL>
                      <a:noFill/>
                    </a:lnL>
                    <a:lnR>
                      <a:noFill/>
                    </a:lnR>
                    <a:lnT>
                      <a:noFill/>
                    </a:lnT>
                    <a:lnB>
                      <a:noFill/>
                    </a:lnB>
                    <a:solidFill>
                      <a:srgbClr val="63BE7B"/>
                    </a:solidFill>
                  </a:tcPr>
                </a:tc>
                <a:tc>
                  <a:txBody>
                    <a:bodyPr/>
                    <a:lstStyle/>
                    <a:p>
                      <a:pPr algn="r" fontAlgn="b"/>
                      <a:r>
                        <a:rPr lang="en-GB" sz="1600" b="0" i="0" u="none" strike="noStrike">
                          <a:solidFill>
                            <a:srgbClr val="000000"/>
                          </a:solidFill>
                          <a:effectLst/>
                          <a:latin typeface="Trebuchet MS" panose="020B0603020202020204" pitchFamily="34" charset="0"/>
                        </a:rPr>
                        <a:t>9</a:t>
                      </a:r>
                    </a:p>
                  </a:txBody>
                  <a:tcPr marL="4427" marR="4427" marT="4427" marB="0" anchor="b">
                    <a:lnL>
                      <a:noFill/>
                    </a:lnL>
                    <a:lnR>
                      <a:noFill/>
                    </a:lnR>
                    <a:lnT>
                      <a:noFill/>
                    </a:lnT>
                    <a:lnB>
                      <a:noFill/>
                    </a:lnB>
                    <a:solidFill>
                      <a:srgbClr val="82CB96"/>
                    </a:solidFill>
                  </a:tcPr>
                </a:tc>
                <a:tc>
                  <a:txBody>
                    <a:bodyPr/>
                    <a:lstStyle/>
                    <a:p>
                      <a:pPr algn="r" fontAlgn="b"/>
                      <a:r>
                        <a:rPr lang="en-GB" sz="1600" b="0" i="0" u="none" strike="noStrike">
                          <a:solidFill>
                            <a:srgbClr val="000000"/>
                          </a:solidFill>
                          <a:effectLst/>
                          <a:latin typeface="Trebuchet MS" panose="020B0603020202020204" pitchFamily="34" charset="0"/>
                        </a:rPr>
                        <a:t>7</a:t>
                      </a:r>
                    </a:p>
                  </a:txBody>
                  <a:tcPr marL="4427" marR="4427" marT="4427" marB="0" anchor="b">
                    <a:lnL>
                      <a:noFill/>
                    </a:lnL>
                    <a:lnR>
                      <a:noFill/>
                    </a:lnR>
                    <a:lnT>
                      <a:noFill/>
                    </a:lnT>
                    <a:lnB>
                      <a:noFill/>
                    </a:lnB>
                    <a:solidFill>
                      <a:srgbClr val="BFE4CB"/>
                    </a:solidFill>
                  </a:tcPr>
                </a:tc>
              </a:tr>
              <a:tr h="258500">
                <a:tc>
                  <a:txBody>
                    <a:bodyPr/>
                    <a:lstStyle/>
                    <a:p>
                      <a:pPr algn="l" fontAlgn="b"/>
                      <a:r>
                        <a:rPr lang="en-GB" sz="1200" b="1" i="0" u="none" strike="noStrike" dirty="0">
                          <a:solidFill>
                            <a:srgbClr val="000000"/>
                          </a:solidFill>
                          <a:effectLst/>
                          <a:latin typeface="Trebuchet MS" panose="020B0603020202020204" pitchFamily="34" charset="0"/>
                        </a:rPr>
                        <a:t>Nissan Altima - Enough</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7</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BFE4CB"/>
                    </a:solidFill>
                  </a:tcPr>
                </a:tc>
                <a:tc>
                  <a:txBody>
                    <a:bodyPr/>
                    <a:lstStyle/>
                    <a:p>
                      <a:pPr algn="r" fontAlgn="b"/>
                      <a:r>
                        <a:rPr lang="en-GB" sz="1600" b="0" i="0" u="none" strike="noStrike">
                          <a:solidFill>
                            <a:srgbClr val="000000"/>
                          </a:solidFill>
                          <a:effectLst/>
                          <a:latin typeface="Trebuchet MS" panose="020B0603020202020204" pitchFamily="34" charset="0"/>
                        </a:rPr>
                        <a:t>7</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BFE4CB"/>
                    </a:solidFill>
                  </a:tcPr>
                </a:tc>
                <a:tc>
                  <a:txBody>
                    <a:bodyPr/>
                    <a:lstStyle/>
                    <a:p>
                      <a:pPr algn="r" fontAlgn="b"/>
                      <a:r>
                        <a:rPr lang="en-GB" sz="1600" b="0" i="0" u="none" strike="noStrike">
                          <a:solidFill>
                            <a:srgbClr val="000000"/>
                          </a:solidFill>
                          <a:effectLst/>
                          <a:latin typeface="Trebuchet MS" panose="020B0603020202020204" pitchFamily="34" charset="0"/>
                        </a:rPr>
                        <a:t>7</a:t>
                      </a:r>
                    </a:p>
                  </a:txBody>
                  <a:tcPr marL="4427" marR="4427" marT="4427" marB="0" anchor="b">
                    <a:lnL>
                      <a:noFill/>
                    </a:lnL>
                    <a:lnR>
                      <a:noFill/>
                    </a:lnR>
                    <a:lnT>
                      <a:noFill/>
                    </a:lnT>
                    <a:lnB>
                      <a:noFill/>
                    </a:lnB>
                    <a:solidFill>
                      <a:srgbClr val="BFE4CB"/>
                    </a:solidFill>
                  </a:tcPr>
                </a:tc>
                <a:tc>
                  <a:txBody>
                    <a:bodyPr/>
                    <a:lstStyle/>
                    <a:p>
                      <a:pPr algn="r" fontAlgn="b"/>
                      <a:r>
                        <a:rPr lang="en-GB" sz="1600" b="0" i="0" u="none" strike="noStrike">
                          <a:solidFill>
                            <a:srgbClr val="000000"/>
                          </a:solidFill>
                          <a:effectLst/>
                          <a:latin typeface="Trebuchet MS" panose="020B0603020202020204" pitchFamily="34" charset="0"/>
                        </a:rPr>
                        <a:t>7</a:t>
                      </a:r>
                    </a:p>
                  </a:txBody>
                  <a:tcPr marL="4427" marR="4427" marT="4427" marB="0" anchor="b">
                    <a:lnL>
                      <a:noFill/>
                    </a:lnL>
                    <a:lnR>
                      <a:noFill/>
                    </a:lnR>
                    <a:lnT>
                      <a:noFill/>
                    </a:lnT>
                    <a:lnB>
                      <a:noFill/>
                    </a:lnB>
                    <a:solidFill>
                      <a:srgbClr val="BFE4CB"/>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r>
              <a:tr h="252920">
                <a:tc>
                  <a:txBody>
                    <a:bodyPr/>
                    <a:lstStyle/>
                    <a:p>
                      <a:pPr algn="l" fontAlgn="b"/>
                      <a:r>
                        <a:rPr lang="en-GB" sz="1200" b="0" i="0" u="none" strike="noStrike" dirty="0">
                          <a:solidFill>
                            <a:srgbClr val="000000"/>
                          </a:solidFill>
                          <a:effectLst/>
                          <a:latin typeface="Trebuchet MS" panose="020B0603020202020204" pitchFamily="34" charset="0"/>
                        </a:rPr>
                        <a:t>Volvo VC60 - Made for </a:t>
                      </a:r>
                      <a:r>
                        <a:rPr lang="en-GB" sz="1200" b="0" i="0" u="none" strike="noStrike" dirty="0" err="1" smtClean="0">
                          <a:solidFill>
                            <a:srgbClr val="000000"/>
                          </a:solidFill>
                          <a:effectLst/>
                          <a:latin typeface="Trebuchet MS" panose="020B0603020202020204" pitchFamily="34" charset="0"/>
                        </a:rPr>
                        <a:t>Candinavia</a:t>
                      </a:r>
                      <a:r>
                        <a:rPr lang="en-GB" sz="1200" b="0" i="0" u="none" strike="noStrike" dirty="0" smtClean="0">
                          <a:solidFill>
                            <a:srgbClr val="000000"/>
                          </a:solidFill>
                          <a:effectLst/>
                          <a:latin typeface="Trebuchet MS" panose="020B0603020202020204" pitchFamily="34" charset="0"/>
                        </a:rPr>
                        <a:t> </a:t>
                      </a:r>
                      <a:r>
                        <a:rPr lang="en-GB" sz="1200" b="0" i="0" u="none" strike="noStrike" dirty="0">
                          <a:solidFill>
                            <a:srgbClr val="000000"/>
                          </a:solidFill>
                          <a:effectLst/>
                          <a:latin typeface="Trebuchet MS" panose="020B0603020202020204" pitchFamily="34" charset="0"/>
                        </a:rPr>
                        <a:t>Equity Film</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6</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8</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A1D7B0"/>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6</a:t>
                      </a:r>
                    </a:p>
                  </a:txBody>
                  <a:tcPr marL="4427" marR="4427" marT="4427" marB="0" anchor="b">
                    <a:lnL>
                      <a:noFill/>
                    </a:lnL>
                    <a:lnR>
                      <a:noFill/>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r>
              <a:tr h="252920">
                <a:tc>
                  <a:txBody>
                    <a:bodyPr/>
                    <a:lstStyle/>
                    <a:p>
                      <a:pPr algn="l" fontAlgn="b"/>
                      <a:r>
                        <a:rPr lang="en-GB" sz="1200" b="0" i="0" u="none" strike="noStrike" dirty="0">
                          <a:solidFill>
                            <a:srgbClr val="000000"/>
                          </a:solidFill>
                          <a:effectLst/>
                          <a:latin typeface="Trebuchet MS" panose="020B0603020202020204" pitchFamily="34" charset="0"/>
                        </a:rPr>
                        <a:t>Chevrolet </a:t>
                      </a:r>
                      <a:r>
                        <a:rPr lang="en-GB" sz="1200" b="0" i="0" u="none" strike="noStrike" dirty="0" err="1">
                          <a:solidFill>
                            <a:srgbClr val="000000"/>
                          </a:solidFill>
                          <a:effectLst/>
                          <a:latin typeface="Trebuchet MS" panose="020B0603020202020204" pitchFamily="34" charset="0"/>
                        </a:rPr>
                        <a:t>Trax</a:t>
                      </a:r>
                      <a:r>
                        <a:rPr lang="en-GB" sz="1200" b="0" i="0" u="none" strike="noStrike" dirty="0">
                          <a:solidFill>
                            <a:srgbClr val="000000"/>
                          </a:solidFill>
                          <a:effectLst/>
                          <a:latin typeface="Trebuchet MS" panose="020B0603020202020204" pitchFamily="34" charset="0"/>
                        </a:rPr>
                        <a:t> - Find New Roads After Midnight</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6</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DEF0E5"/>
                    </a:solidFill>
                  </a:tcPr>
                </a:tc>
                <a:tc>
                  <a:txBody>
                    <a:bodyPr/>
                    <a:lstStyle/>
                    <a:p>
                      <a:pPr algn="r" fontAlgn="b"/>
                      <a:r>
                        <a:rPr lang="en-GB" sz="1600" b="0" i="0" u="none" strike="noStrike" dirty="0">
                          <a:solidFill>
                            <a:srgbClr val="000000"/>
                          </a:solidFill>
                          <a:effectLst/>
                          <a:latin typeface="Trebuchet MS" panose="020B0603020202020204" pitchFamily="34" charset="0"/>
                        </a:rPr>
                        <a:t>5</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7</a:t>
                      </a:r>
                    </a:p>
                  </a:txBody>
                  <a:tcPr marL="4427" marR="4427" marT="4427" marB="0" anchor="b">
                    <a:lnL>
                      <a:noFill/>
                    </a:lnL>
                    <a:lnR>
                      <a:noFill/>
                    </a:lnR>
                    <a:lnT>
                      <a:noFill/>
                    </a:lnT>
                    <a:lnB>
                      <a:noFill/>
                    </a:lnB>
                    <a:solidFill>
                      <a:srgbClr val="BFE4CB"/>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r>
              <a:tr h="252920">
                <a:tc>
                  <a:txBody>
                    <a:bodyPr/>
                    <a:lstStyle/>
                    <a:p>
                      <a:pPr algn="l" fontAlgn="b"/>
                      <a:r>
                        <a:rPr lang="en-GB" sz="1200" b="0" i="0" u="none" strike="noStrike" dirty="0">
                          <a:solidFill>
                            <a:srgbClr val="000000"/>
                          </a:solidFill>
                          <a:effectLst/>
                          <a:latin typeface="Trebuchet MS" panose="020B0603020202020204" pitchFamily="34" charset="0"/>
                        </a:rPr>
                        <a:t>Hyundai Santa Fe XL - Snowboard 2013</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6</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6</a:t>
                      </a:r>
                    </a:p>
                  </a:txBody>
                  <a:tcPr marL="4427" marR="4427" marT="4427" marB="0" anchor="b">
                    <a:lnL>
                      <a:noFill/>
                    </a:lnL>
                    <a:lnR>
                      <a:noFill/>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6</a:t>
                      </a:r>
                    </a:p>
                  </a:txBody>
                  <a:tcPr marL="4427" marR="4427" marT="4427" marB="0" anchor="b">
                    <a:lnL>
                      <a:noFill/>
                    </a:lnL>
                    <a:lnR>
                      <a:noFill/>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6</a:t>
                      </a:r>
                    </a:p>
                  </a:txBody>
                  <a:tcPr marL="4427" marR="4427" marT="4427" marB="0" anchor="b">
                    <a:lnL>
                      <a:noFill/>
                    </a:lnL>
                    <a:lnR>
                      <a:noFill/>
                    </a:lnR>
                    <a:lnT>
                      <a:noFill/>
                    </a:lnT>
                    <a:lnB>
                      <a:noFill/>
                    </a:lnB>
                    <a:solidFill>
                      <a:srgbClr val="DEF0E5"/>
                    </a:solidFill>
                  </a:tcPr>
                </a:tc>
              </a:tr>
              <a:tr h="258500">
                <a:tc>
                  <a:txBody>
                    <a:bodyPr/>
                    <a:lstStyle/>
                    <a:p>
                      <a:pPr algn="l" fontAlgn="b"/>
                      <a:r>
                        <a:rPr lang="en-GB" sz="1200" b="0" i="0" u="none" strike="noStrike" dirty="0">
                          <a:solidFill>
                            <a:srgbClr val="000000"/>
                          </a:solidFill>
                          <a:effectLst/>
                          <a:latin typeface="Trebuchet MS" panose="020B0603020202020204" pitchFamily="34" charset="0"/>
                        </a:rPr>
                        <a:t>Audi Quattro - Snowman</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6</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10</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63BE7B"/>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6</a:t>
                      </a:r>
                    </a:p>
                  </a:txBody>
                  <a:tcPr marL="4427" marR="4427" marT="4427" marB="0" anchor="b">
                    <a:lnL>
                      <a:noFill/>
                    </a:lnL>
                    <a:lnR>
                      <a:noFill/>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r>
              <a:tr h="258500">
                <a:tc>
                  <a:txBody>
                    <a:bodyPr/>
                    <a:lstStyle/>
                    <a:p>
                      <a:pPr algn="l" fontAlgn="b"/>
                      <a:r>
                        <a:rPr lang="en-GB" sz="1200" b="0" i="0" u="none" strike="noStrike" dirty="0">
                          <a:solidFill>
                            <a:srgbClr val="000000"/>
                          </a:solidFill>
                          <a:effectLst/>
                          <a:latin typeface="Trebuchet MS" panose="020B0603020202020204" pitchFamily="34" charset="0"/>
                        </a:rPr>
                        <a:t>Nissan Altima - Break Up</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6</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DEF0E5"/>
                    </a:solidFill>
                  </a:tcPr>
                </a:tc>
                <a:tc>
                  <a:txBody>
                    <a:bodyPr/>
                    <a:lstStyle/>
                    <a:p>
                      <a:pPr algn="r" fontAlgn="b"/>
                      <a:r>
                        <a:rPr lang="en-GB" sz="1600" b="0" i="0" u="none" strike="noStrike" dirty="0">
                          <a:solidFill>
                            <a:srgbClr val="000000"/>
                          </a:solidFill>
                          <a:effectLst/>
                          <a:latin typeface="Trebuchet MS" panose="020B0603020202020204" pitchFamily="34" charset="0"/>
                        </a:rPr>
                        <a:t>5</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7</a:t>
                      </a:r>
                    </a:p>
                  </a:txBody>
                  <a:tcPr marL="4427" marR="4427" marT="4427" marB="0" anchor="b">
                    <a:lnL>
                      <a:noFill/>
                    </a:lnL>
                    <a:lnR>
                      <a:noFill/>
                    </a:lnR>
                    <a:lnT>
                      <a:noFill/>
                    </a:lnT>
                    <a:lnB>
                      <a:noFill/>
                    </a:lnB>
                    <a:solidFill>
                      <a:srgbClr val="BFE4CB"/>
                    </a:solidFill>
                  </a:tcPr>
                </a:tc>
                <a:tc>
                  <a:txBody>
                    <a:bodyPr/>
                    <a:lstStyle/>
                    <a:p>
                      <a:pPr algn="r" fontAlgn="b"/>
                      <a:r>
                        <a:rPr lang="en-GB" sz="1600" b="0" i="0" u="none" strike="noStrike" dirty="0">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r>
              <a:tr h="258500">
                <a:tc>
                  <a:txBody>
                    <a:bodyPr/>
                    <a:lstStyle/>
                    <a:p>
                      <a:pPr algn="l" fontAlgn="b"/>
                      <a:r>
                        <a:rPr lang="en-GB" sz="1200" b="0" i="0" u="none" strike="noStrike">
                          <a:solidFill>
                            <a:srgbClr val="000000"/>
                          </a:solidFill>
                          <a:effectLst/>
                          <a:latin typeface="Trebuchet MS" panose="020B0603020202020204" pitchFamily="34" charset="0"/>
                        </a:rPr>
                        <a:t>Volvo XC60 - Made for Candinavia</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5</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6</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c>
                  <a:txBody>
                    <a:bodyPr/>
                    <a:lstStyle/>
                    <a:p>
                      <a:pPr algn="r" fontAlgn="b"/>
                      <a:r>
                        <a:rPr lang="en-GB" sz="1600" b="0" i="0" u="none" strike="noStrike" dirty="0">
                          <a:solidFill>
                            <a:srgbClr val="000000"/>
                          </a:solidFill>
                          <a:effectLst/>
                          <a:latin typeface="Trebuchet MS" panose="020B0603020202020204" pitchFamily="34" charset="0"/>
                        </a:rPr>
                        <a:t>6</a:t>
                      </a:r>
                    </a:p>
                  </a:txBody>
                  <a:tcPr marL="4427" marR="4427" marT="4427" marB="0" anchor="b">
                    <a:lnL>
                      <a:noFill/>
                    </a:lnL>
                    <a:lnR>
                      <a:noFill/>
                    </a:lnR>
                    <a:lnT>
                      <a:noFill/>
                    </a:lnT>
                    <a:lnB>
                      <a:noFill/>
                    </a:lnB>
                    <a:solidFill>
                      <a:srgbClr val="DEF0E5"/>
                    </a:solidFill>
                  </a:tcPr>
                </a:tc>
                <a:tc>
                  <a:txBody>
                    <a:bodyPr/>
                    <a:lstStyle/>
                    <a:p>
                      <a:pPr algn="r" fontAlgn="b"/>
                      <a:r>
                        <a:rPr lang="en-GB" sz="1600" b="0" i="0" u="none" strike="noStrike" dirty="0">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r>
              <a:tr h="258500">
                <a:tc>
                  <a:txBody>
                    <a:bodyPr/>
                    <a:lstStyle/>
                    <a:p>
                      <a:pPr algn="l" fontAlgn="b"/>
                      <a:r>
                        <a:rPr lang="en-GB" sz="1200" b="0" i="0" u="none" strike="noStrike">
                          <a:solidFill>
                            <a:srgbClr val="000000"/>
                          </a:solidFill>
                          <a:effectLst/>
                          <a:latin typeface="Trebuchet MS" panose="020B0603020202020204" pitchFamily="34" charset="0"/>
                        </a:rPr>
                        <a:t>Chevrolet - Own Some Chrome Event</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5</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6</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c>
                  <a:txBody>
                    <a:bodyPr/>
                    <a:lstStyle/>
                    <a:p>
                      <a:pPr algn="r" fontAlgn="b"/>
                      <a:r>
                        <a:rPr lang="en-GB" sz="1600" b="0" i="0" u="none" strike="noStrike" dirty="0">
                          <a:solidFill>
                            <a:srgbClr val="000000"/>
                          </a:solidFill>
                          <a:effectLst/>
                          <a:latin typeface="Trebuchet MS" panose="020B0603020202020204" pitchFamily="34" charset="0"/>
                        </a:rPr>
                        <a:t>6</a:t>
                      </a:r>
                    </a:p>
                  </a:txBody>
                  <a:tcPr marL="4427" marR="4427" marT="4427" marB="0" anchor="b">
                    <a:lnL>
                      <a:noFill/>
                    </a:lnL>
                    <a:lnR>
                      <a:noFill/>
                    </a:lnR>
                    <a:lnT>
                      <a:noFill/>
                    </a:lnT>
                    <a:lnB>
                      <a:noFill/>
                    </a:lnB>
                    <a:solidFill>
                      <a:srgbClr val="DEF0E5"/>
                    </a:solidFill>
                  </a:tcPr>
                </a:tc>
                <a:tc>
                  <a:txBody>
                    <a:bodyPr/>
                    <a:lstStyle/>
                    <a:p>
                      <a:pPr algn="r" fontAlgn="b"/>
                      <a:r>
                        <a:rPr lang="en-GB" sz="1600" b="0" i="0" u="none" strike="noStrike" dirty="0">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r>
              <a:tr h="258500">
                <a:tc>
                  <a:txBody>
                    <a:bodyPr/>
                    <a:lstStyle/>
                    <a:p>
                      <a:pPr algn="l" fontAlgn="b"/>
                      <a:r>
                        <a:rPr lang="en-GB" sz="1200" b="0" i="0" u="none" strike="noStrike" dirty="0">
                          <a:solidFill>
                            <a:srgbClr val="000000"/>
                          </a:solidFill>
                          <a:effectLst/>
                          <a:latin typeface="Trebuchet MS" panose="020B0603020202020204" pitchFamily="34" charset="0"/>
                        </a:rPr>
                        <a:t>Chevrolet - Find New Roads Anthem</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5</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6</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c>
                  <a:txBody>
                    <a:bodyPr/>
                    <a:lstStyle/>
                    <a:p>
                      <a:pPr algn="r" fontAlgn="b"/>
                      <a:r>
                        <a:rPr lang="en-GB" sz="1600" b="0" i="0" u="none" strike="noStrike" dirty="0">
                          <a:solidFill>
                            <a:srgbClr val="000000"/>
                          </a:solidFill>
                          <a:effectLst/>
                          <a:latin typeface="Trebuchet MS" panose="020B0603020202020204" pitchFamily="34" charset="0"/>
                        </a:rPr>
                        <a:t>6</a:t>
                      </a:r>
                    </a:p>
                  </a:txBody>
                  <a:tcPr marL="4427" marR="4427" marT="4427" marB="0" anchor="b">
                    <a:lnL>
                      <a:noFill/>
                    </a:lnL>
                    <a:lnR>
                      <a:noFill/>
                    </a:lnR>
                    <a:lnT>
                      <a:noFill/>
                    </a:lnT>
                    <a:lnB>
                      <a:noFill/>
                    </a:lnB>
                    <a:solidFill>
                      <a:srgbClr val="DEF0E5"/>
                    </a:solidFill>
                  </a:tcPr>
                </a:tc>
                <a:tc>
                  <a:txBody>
                    <a:bodyPr/>
                    <a:lstStyle/>
                    <a:p>
                      <a:pPr algn="r" fontAlgn="b"/>
                      <a:r>
                        <a:rPr lang="en-GB" sz="1600" b="0" i="0" u="none" strike="noStrike" dirty="0">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r>
              <a:tr h="258500">
                <a:tc>
                  <a:txBody>
                    <a:bodyPr/>
                    <a:lstStyle/>
                    <a:p>
                      <a:pPr algn="l" fontAlgn="b"/>
                      <a:r>
                        <a:rPr lang="en-GB" sz="1200" b="0" i="0" u="none" strike="noStrike">
                          <a:solidFill>
                            <a:srgbClr val="000000"/>
                          </a:solidFill>
                          <a:effectLst/>
                          <a:latin typeface="Trebuchet MS" panose="020B0603020202020204" pitchFamily="34" charset="0"/>
                        </a:rPr>
                        <a:t>Honda Civic - New Style 2013</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5</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c>
                  <a:txBody>
                    <a:bodyPr/>
                    <a:lstStyle/>
                    <a:p>
                      <a:pPr algn="r" fontAlgn="b"/>
                      <a:r>
                        <a:rPr lang="en-GB" sz="1600" b="0" i="0" u="none" strike="noStrike" dirty="0">
                          <a:solidFill>
                            <a:srgbClr val="000000"/>
                          </a:solidFill>
                          <a:effectLst/>
                          <a:latin typeface="Trebuchet MS" panose="020B0603020202020204" pitchFamily="34" charset="0"/>
                        </a:rPr>
                        <a:t>7</a:t>
                      </a:r>
                    </a:p>
                  </a:txBody>
                  <a:tcPr marL="4427" marR="4427" marT="4427" marB="0" anchor="b">
                    <a:lnL>
                      <a:noFill/>
                    </a:lnL>
                    <a:lnR>
                      <a:noFill/>
                    </a:lnR>
                    <a:lnT>
                      <a:noFill/>
                    </a:lnT>
                    <a:lnB>
                      <a:noFill/>
                    </a:lnB>
                    <a:solidFill>
                      <a:srgbClr val="BFE4CB"/>
                    </a:solidFill>
                  </a:tcPr>
                </a:tc>
                <a:tc>
                  <a:txBody>
                    <a:bodyPr/>
                    <a:lstStyle/>
                    <a:p>
                      <a:pPr algn="r" fontAlgn="b"/>
                      <a:r>
                        <a:rPr lang="en-GB" sz="1600" b="0" i="0" u="none" strike="noStrike" dirty="0">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r>
              <a:tr h="258500">
                <a:tc>
                  <a:txBody>
                    <a:bodyPr/>
                    <a:lstStyle/>
                    <a:p>
                      <a:pPr algn="l" fontAlgn="b"/>
                      <a:r>
                        <a:rPr lang="en-GB" sz="1200" b="0" i="0" u="none" strike="noStrike">
                          <a:solidFill>
                            <a:srgbClr val="000000"/>
                          </a:solidFill>
                          <a:effectLst/>
                          <a:latin typeface="Trebuchet MS" panose="020B0603020202020204" pitchFamily="34" charset="0"/>
                        </a:rPr>
                        <a:t>Honda Civic - Precision Parking 2013</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5</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6</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DEF0E5"/>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c>
                  <a:txBody>
                    <a:bodyPr/>
                    <a:lstStyle/>
                    <a:p>
                      <a:pPr algn="r" fontAlgn="b"/>
                      <a:r>
                        <a:rPr lang="en-GB" sz="1600" b="0" i="0" u="none" strike="noStrike" dirty="0">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r>
              <a:tr h="258500">
                <a:tc>
                  <a:txBody>
                    <a:bodyPr/>
                    <a:lstStyle/>
                    <a:p>
                      <a:pPr algn="l" fontAlgn="b"/>
                      <a:r>
                        <a:rPr lang="es-ES" sz="1200" b="0" i="0" u="none" strike="noStrike" dirty="0">
                          <a:solidFill>
                            <a:srgbClr val="000000"/>
                          </a:solidFill>
                          <a:effectLst/>
                          <a:latin typeface="Trebuchet MS" panose="020B0603020202020204" pitchFamily="34" charset="0"/>
                        </a:rPr>
                        <a:t>Ford Fiesta - Fuel 2013 </a:t>
                      </a:r>
                      <a:r>
                        <a:rPr lang="es-ES" sz="1200" b="0" i="0" u="none" strike="noStrike" dirty="0" err="1">
                          <a:solidFill>
                            <a:srgbClr val="000000"/>
                          </a:solidFill>
                          <a:effectLst/>
                          <a:latin typeface="Trebuchet MS" panose="020B0603020202020204" pitchFamily="34" charset="0"/>
                        </a:rPr>
                        <a:t>Canada</a:t>
                      </a:r>
                      <a:endParaRPr lang="es-ES" sz="1200" b="0" i="0" u="none" strike="noStrike" dirty="0">
                        <a:solidFill>
                          <a:srgbClr val="000000"/>
                        </a:solidFill>
                        <a:effectLst/>
                        <a:latin typeface="Trebuchet MS" panose="020B0603020202020204" pitchFamily="34" charset="0"/>
                      </a:endParaRP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5</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7</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BFE4CB"/>
                    </a:solidFill>
                  </a:tcPr>
                </a:tc>
                <a:tc>
                  <a:txBody>
                    <a:bodyPr/>
                    <a:lstStyle/>
                    <a:p>
                      <a:pPr algn="r" fontAlgn="b"/>
                      <a:r>
                        <a:rPr lang="en-GB" sz="1600" b="0" i="0" u="none" strike="noStrike">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c>
                  <a:txBody>
                    <a:bodyPr/>
                    <a:lstStyle/>
                    <a:p>
                      <a:pPr algn="r" fontAlgn="b"/>
                      <a:r>
                        <a:rPr lang="en-GB" sz="1600" b="0" i="0" u="none" strike="noStrike" dirty="0">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r>
              <a:tr h="258500">
                <a:tc>
                  <a:txBody>
                    <a:bodyPr/>
                    <a:lstStyle/>
                    <a:p>
                      <a:pPr algn="l" fontAlgn="b"/>
                      <a:r>
                        <a:rPr lang="en-GB" sz="1200" b="0" i="0" u="none" strike="noStrike" dirty="0">
                          <a:solidFill>
                            <a:srgbClr val="000000"/>
                          </a:solidFill>
                          <a:effectLst/>
                          <a:latin typeface="Trebuchet MS" panose="020B0603020202020204" pitchFamily="34" charset="0"/>
                        </a:rPr>
                        <a:t>BMW - M5 Bullet</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a:solidFill>
                            <a:srgbClr val="000000"/>
                          </a:solidFill>
                          <a:effectLst/>
                          <a:latin typeface="Trebuchet MS" panose="020B0603020202020204" pitchFamily="34" charset="0"/>
                        </a:rPr>
                        <a:t>5</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3</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99A9C"/>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r>
              <a:tr h="258500">
                <a:tc>
                  <a:txBody>
                    <a:bodyPr/>
                    <a:lstStyle/>
                    <a:p>
                      <a:pPr algn="l" fontAlgn="b"/>
                      <a:r>
                        <a:rPr lang="en-GB" sz="1200" b="0" i="0" u="none" strike="noStrike">
                          <a:solidFill>
                            <a:srgbClr val="000000"/>
                          </a:solidFill>
                          <a:effectLst/>
                          <a:latin typeface="Trebuchet MS" panose="020B0603020202020204" pitchFamily="34" charset="0"/>
                        </a:rPr>
                        <a:t>Hyundai Elantra - Car Of The Year</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5</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r>
              <a:tr h="258500">
                <a:tc>
                  <a:txBody>
                    <a:bodyPr/>
                    <a:lstStyle/>
                    <a:p>
                      <a:pPr algn="l" fontAlgn="b"/>
                      <a:r>
                        <a:rPr lang="en-GB" sz="1200" b="0" i="0" u="none" strike="noStrike">
                          <a:solidFill>
                            <a:srgbClr val="000000"/>
                          </a:solidFill>
                          <a:effectLst/>
                          <a:latin typeface="Trebuchet MS" panose="020B0603020202020204" pitchFamily="34" charset="0"/>
                        </a:rPr>
                        <a:t>Ford Escape - Junk In Your Trunk 2013</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4</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c>
                  <a:txBody>
                    <a:bodyPr/>
                    <a:lstStyle/>
                    <a:p>
                      <a:pPr algn="r" fontAlgn="b"/>
                      <a:r>
                        <a:rPr lang="en-GB" sz="1600" b="0" i="0" u="none" strike="noStrike" dirty="0">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r>
              <a:tr h="258500">
                <a:tc>
                  <a:txBody>
                    <a:bodyPr/>
                    <a:lstStyle/>
                    <a:p>
                      <a:pPr algn="l" fontAlgn="b"/>
                      <a:r>
                        <a:rPr lang="en-GB" sz="1200" b="0" i="0" u="none" strike="noStrike">
                          <a:solidFill>
                            <a:srgbClr val="000000"/>
                          </a:solidFill>
                          <a:effectLst/>
                          <a:latin typeface="Trebuchet MS" panose="020B0603020202020204" pitchFamily="34" charset="0"/>
                        </a:rPr>
                        <a:t>BMW - Driven By Design</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4</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r>
              <a:tr h="302167">
                <a:tc>
                  <a:txBody>
                    <a:bodyPr/>
                    <a:lstStyle/>
                    <a:p>
                      <a:pPr algn="l" fontAlgn="b"/>
                      <a:r>
                        <a:rPr lang="en-GB" sz="1200" b="0" i="0" u="none" strike="noStrike" dirty="0">
                          <a:solidFill>
                            <a:srgbClr val="000000"/>
                          </a:solidFill>
                          <a:effectLst/>
                          <a:latin typeface="Trebuchet MS" panose="020B0603020202020204" pitchFamily="34" charset="0"/>
                        </a:rPr>
                        <a:t>Ford Fusion - Hybrid </a:t>
                      </a:r>
                      <a:r>
                        <a:rPr lang="en-GB" sz="1200" b="0" i="0" u="none" strike="noStrike" dirty="0" smtClean="0">
                          <a:solidFill>
                            <a:srgbClr val="000000"/>
                          </a:solidFill>
                          <a:effectLst/>
                          <a:latin typeface="Trebuchet MS" panose="020B0603020202020204" pitchFamily="34" charset="0"/>
                        </a:rPr>
                        <a:t>All-New </a:t>
                      </a:r>
                      <a:r>
                        <a:rPr lang="en-GB" sz="1200" b="0" i="0" u="none" strike="noStrike" dirty="0">
                          <a:solidFill>
                            <a:srgbClr val="000000"/>
                          </a:solidFill>
                          <a:effectLst/>
                          <a:latin typeface="Trebuchet MS" panose="020B0603020202020204" pitchFamily="34" charset="0"/>
                        </a:rPr>
                        <a:t>2013 Canada</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4</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c>
                  <a:txBody>
                    <a:bodyPr/>
                    <a:lstStyle/>
                    <a:p>
                      <a:pPr algn="r" fontAlgn="b"/>
                      <a:r>
                        <a:rPr lang="en-GB" sz="1600" b="0" i="0" u="none" strike="noStrike" dirty="0">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2</a:t>
                      </a:r>
                    </a:p>
                  </a:txBody>
                  <a:tcPr marL="4427" marR="4427" marT="4427" marB="0" anchor="b">
                    <a:lnL>
                      <a:noFill/>
                    </a:lnL>
                    <a:lnR>
                      <a:noFill/>
                    </a:lnR>
                    <a:lnT>
                      <a:noFill/>
                    </a:lnT>
                    <a:lnB>
                      <a:noFill/>
                    </a:lnB>
                    <a:solidFill>
                      <a:srgbClr val="F8696B"/>
                    </a:solidFill>
                  </a:tcPr>
                </a:tc>
              </a:tr>
              <a:tr h="258500">
                <a:tc>
                  <a:txBody>
                    <a:bodyPr/>
                    <a:lstStyle/>
                    <a:p>
                      <a:pPr algn="l" fontAlgn="b"/>
                      <a:r>
                        <a:rPr lang="en-GB" sz="1200" b="0" i="0" u="none" strike="noStrike" dirty="0">
                          <a:solidFill>
                            <a:srgbClr val="000000"/>
                          </a:solidFill>
                          <a:effectLst/>
                          <a:latin typeface="Trebuchet MS" panose="020B0603020202020204" pitchFamily="34" charset="0"/>
                        </a:rPr>
                        <a:t>BMW - The New 7 Series</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4</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CFCFF"/>
                    </a:solidFill>
                  </a:tcPr>
                </a:tc>
                <a:tc>
                  <a:txBody>
                    <a:bodyPr/>
                    <a:lstStyle/>
                    <a:p>
                      <a:pPr algn="r" fontAlgn="b"/>
                      <a:r>
                        <a:rPr lang="en-GB" sz="1600" b="0" i="0" u="none" strike="noStrike">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c>
                  <a:txBody>
                    <a:bodyPr/>
                    <a:lstStyle/>
                    <a:p>
                      <a:pPr algn="r" fontAlgn="b"/>
                      <a:r>
                        <a:rPr lang="en-GB" sz="1600" b="0" i="0" u="none" strike="noStrike">
                          <a:solidFill>
                            <a:srgbClr val="000000"/>
                          </a:solidFill>
                          <a:effectLst/>
                          <a:latin typeface="Trebuchet MS" panose="020B0603020202020204" pitchFamily="34" charset="0"/>
                        </a:rPr>
                        <a:t>5</a:t>
                      </a:r>
                    </a:p>
                  </a:txBody>
                  <a:tcPr marL="4427" marR="4427" marT="4427" marB="0" anchor="b">
                    <a:lnL>
                      <a:noFill/>
                    </a:lnL>
                    <a:lnR>
                      <a:noFill/>
                    </a:lnR>
                    <a:lnT>
                      <a:noFill/>
                    </a:lnT>
                    <a:lnB>
                      <a:noFill/>
                    </a:lnB>
                    <a:solidFill>
                      <a:srgbClr val="FCFCFF"/>
                    </a:solidFill>
                  </a:tcPr>
                </a:tc>
                <a:tc>
                  <a:txBody>
                    <a:bodyPr/>
                    <a:lstStyle/>
                    <a:p>
                      <a:pPr algn="r" fontAlgn="b"/>
                      <a:r>
                        <a:rPr lang="en-GB" sz="1600" b="0" i="0" u="none" strike="noStrike" dirty="0">
                          <a:solidFill>
                            <a:srgbClr val="000000"/>
                          </a:solidFill>
                          <a:effectLst/>
                          <a:latin typeface="Trebuchet MS" panose="020B0603020202020204" pitchFamily="34" charset="0"/>
                        </a:rPr>
                        <a:t>2</a:t>
                      </a:r>
                    </a:p>
                  </a:txBody>
                  <a:tcPr marL="4427" marR="4427" marT="4427" marB="0" anchor="b">
                    <a:lnL>
                      <a:noFill/>
                    </a:lnL>
                    <a:lnR>
                      <a:noFill/>
                    </a:lnR>
                    <a:lnT>
                      <a:noFill/>
                    </a:lnT>
                    <a:lnB>
                      <a:noFill/>
                    </a:lnB>
                    <a:solidFill>
                      <a:srgbClr val="F8696B"/>
                    </a:solidFill>
                  </a:tcPr>
                </a:tc>
              </a:tr>
              <a:tr h="271417">
                <a:tc>
                  <a:txBody>
                    <a:bodyPr/>
                    <a:lstStyle/>
                    <a:p>
                      <a:pPr algn="l" fontAlgn="b"/>
                      <a:r>
                        <a:rPr lang="en-GB" sz="1200" b="1" i="0" u="none" strike="noStrike" dirty="0">
                          <a:solidFill>
                            <a:srgbClr val="000000"/>
                          </a:solidFill>
                          <a:effectLst/>
                          <a:latin typeface="Trebuchet MS" panose="020B0603020202020204" pitchFamily="34" charset="0"/>
                        </a:rPr>
                        <a:t>Honda Civic - Keeping It In The Green 2013</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4</a:t>
                      </a:r>
                    </a:p>
                  </a:txBody>
                  <a:tcPr marL="4427" marR="4427" marT="4427" marB="0" anchor="b">
                    <a:lnL>
                      <a:noFill/>
                    </a:lnL>
                    <a:lnR w="12700" cap="flat" cmpd="sng" algn="ctr">
                      <a:solidFill>
                        <a:srgbClr val="000000"/>
                      </a:solidFill>
                      <a:prstDash val="solid"/>
                      <a:round/>
                      <a:headEnd type="none" w="med" len="med"/>
                      <a:tailEnd type="none" w="med" len="med"/>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c>
                  <a:txBody>
                    <a:bodyPr/>
                    <a:lstStyle/>
                    <a:p>
                      <a:pPr algn="r" fontAlgn="b"/>
                      <a:r>
                        <a:rPr lang="en-GB" sz="1600" b="0" i="0" u="none" strike="noStrike" dirty="0">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c>
                  <a:txBody>
                    <a:bodyPr/>
                    <a:lstStyle/>
                    <a:p>
                      <a:pPr algn="r" fontAlgn="b"/>
                      <a:r>
                        <a:rPr lang="en-GB" sz="1600" b="0" i="0" u="none" strike="noStrike" dirty="0">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r>
              <a:tr h="258500">
                <a:tc>
                  <a:txBody>
                    <a:bodyPr/>
                    <a:lstStyle/>
                    <a:p>
                      <a:pPr algn="l" fontAlgn="b"/>
                      <a:r>
                        <a:rPr lang="it-IT" sz="1200" b="1" i="0" u="none" strike="noStrike" dirty="0">
                          <a:solidFill>
                            <a:srgbClr val="000000"/>
                          </a:solidFill>
                          <a:effectLst/>
                          <a:latin typeface="Trebuchet MS" panose="020B0603020202020204" pitchFamily="34" charset="0"/>
                        </a:rPr>
                        <a:t>Audi Quattro - Land of Quattro</a:t>
                      </a:r>
                    </a:p>
                  </a:txBody>
                  <a:tcPr marL="4427" marR="4427" marT="442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600" b="1" i="0" u="none" strike="noStrike" dirty="0">
                          <a:solidFill>
                            <a:srgbClr val="000000"/>
                          </a:solidFill>
                          <a:effectLst/>
                          <a:latin typeface="Trebuchet MS" panose="020B0603020202020204" pitchFamily="34" charset="0"/>
                        </a:rPr>
                        <a:t>4</a:t>
                      </a:r>
                    </a:p>
                  </a:txBody>
                  <a:tcPr marL="4427" marR="4427" marT="442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ACBCD"/>
                    </a:solidFill>
                  </a:tcPr>
                </a:tc>
                <a:tc>
                  <a:txBody>
                    <a:bodyPr/>
                    <a:lstStyle/>
                    <a:p>
                      <a:pPr algn="r" fontAlgn="b"/>
                      <a:r>
                        <a:rPr lang="en-GB" sz="1600" b="0" i="0" u="none" strike="noStrike">
                          <a:solidFill>
                            <a:srgbClr val="000000"/>
                          </a:solidFill>
                          <a:effectLst/>
                          <a:latin typeface="Trebuchet MS" panose="020B0603020202020204" pitchFamily="34" charset="0"/>
                        </a:rPr>
                        <a:t>3</a:t>
                      </a:r>
                    </a:p>
                  </a:txBody>
                  <a:tcPr marL="4427" marR="4427" marT="4427" marB="0" anchor="b">
                    <a:lnL w="12700" cap="flat" cmpd="sng" algn="ctr">
                      <a:solidFill>
                        <a:srgbClr val="000000"/>
                      </a:solidFill>
                      <a:prstDash val="solid"/>
                      <a:round/>
                      <a:headEnd type="none" w="med" len="med"/>
                      <a:tailEnd type="none" w="med" len="med"/>
                    </a:lnL>
                    <a:lnR>
                      <a:noFill/>
                    </a:lnR>
                    <a:lnT>
                      <a:noFill/>
                    </a:lnT>
                    <a:lnB>
                      <a:noFill/>
                    </a:lnB>
                    <a:solidFill>
                      <a:srgbClr val="F99A9C"/>
                    </a:solidFill>
                  </a:tcPr>
                </a:tc>
                <a:tc>
                  <a:txBody>
                    <a:bodyPr/>
                    <a:lstStyle/>
                    <a:p>
                      <a:pPr algn="r" fontAlgn="b"/>
                      <a:r>
                        <a:rPr lang="en-GB" sz="1600" b="0" i="0" u="none" strike="noStrike">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c>
                  <a:txBody>
                    <a:bodyPr/>
                    <a:lstStyle/>
                    <a:p>
                      <a:pPr algn="r" fontAlgn="b"/>
                      <a:r>
                        <a:rPr lang="en-GB" sz="1600" b="0" i="0" u="none" strike="noStrike">
                          <a:solidFill>
                            <a:srgbClr val="000000"/>
                          </a:solidFill>
                          <a:effectLst/>
                          <a:latin typeface="Trebuchet MS" panose="020B0603020202020204" pitchFamily="34" charset="0"/>
                        </a:rPr>
                        <a:t>4</a:t>
                      </a:r>
                    </a:p>
                  </a:txBody>
                  <a:tcPr marL="4427" marR="4427" marT="4427" marB="0" anchor="b">
                    <a:lnL>
                      <a:noFill/>
                    </a:lnL>
                    <a:lnR>
                      <a:noFill/>
                    </a:lnR>
                    <a:lnT>
                      <a:noFill/>
                    </a:lnT>
                    <a:lnB>
                      <a:noFill/>
                    </a:lnB>
                    <a:solidFill>
                      <a:srgbClr val="FACBCD"/>
                    </a:solidFill>
                  </a:tcPr>
                </a:tc>
                <a:tc>
                  <a:txBody>
                    <a:bodyPr/>
                    <a:lstStyle/>
                    <a:p>
                      <a:pPr algn="r" fontAlgn="b"/>
                      <a:r>
                        <a:rPr lang="en-GB" sz="1600" b="0" i="0" u="none" strike="noStrike" dirty="0">
                          <a:solidFill>
                            <a:srgbClr val="000000"/>
                          </a:solidFill>
                          <a:effectLst/>
                          <a:latin typeface="Trebuchet MS" panose="020B0603020202020204" pitchFamily="34" charset="0"/>
                        </a:rPr>
                        <a:t>3</a:t>
                      </a:r>
                    </a:p>
                  </a:txBody>
                  <a:tcPr marL="4427" marR="4427" marT="4427" marB="0" anchor="b">
                    <a:lnL>
                      <a:noFill/>
                    </a:lnL>
                    <a:lnR>
                      <a:noFill/>
                    </a:lnR>
                    <a:lnT>
                      <a:noFill/>
                    </a:lnT>
                    <a:lnB>
                      <a:noFill/>
                    </a:lnB>
                    <a:solidFill>
                      <a:srgbClr val="F99A9C"/>
                    </a:solidFill>
                  </a:tcPr>
                </a:tc>
              </a:tr>
            </a:tbl>
          </a:graphicData>
        </a:graphic>
      </p:graphicFrame>
    </p:spTree>
    <p:extLst>
      <p:ext uri="{BB962C8B-B14F-4D97-AF65-F5344CB8AC3E}">
        <p14:creationId xmlns:p14="http://schemas.microsoft.com/office/powerpoint/2010/main" val="711592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3"/>
          <p:cNvGraphicFramePr>
            <a:graphicFrameLocks/>
          </p:cNvGraphicFramePr>
          <p:nvPr>
            <p:extLst>
              <p:ext uri="{D42A27DB-BD31-4B8C-83A1-F6EECF244321}">
                <p14:modId xmlns:p14="http://schemas.microsoft.com/office/powerpoint/2010/main" val="339552121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0798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70800"/>
          </a:xfrm>
          <a:prstGeom prst="rect">
            <a:avLst/>
          </a:prstGeom>
        </p:spPr>
      </p:pic>
    </p:spTree>
    <p:extLst>
      <p:ext uri="{BB962C8B-B14F-4D97-AF65-F5344CB8AC3E}">
        <p14:creationId xmlns:p14="http://schemas.microsoft.com/office/powerpoint/2010/main" val="1676117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00"/>
            <a:ext cx="9252520" cy="7439739"/>
          </a:xfrm>
          <a:prstGeom prst="rect">
            <a:avLst/>
          </a:prstGeom>
        </p:spPr>
      </p:pic>
    </p:spTree>
    <p:extLst>
      <p:ext uri="{BB962C8B-B14F-4D97-AF65-F5344CB8AC3E}">
        <p14:creationId xmlns:p14="http://schemas.microsoft.com/office/powerpoint/2010/main" val="1783385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GB" dirty="0" smtClean="0"/>
              <a:t>Sentiment Analysis</a:t>
            </a:r>
            <a:endParaRPr lang="en-GB" dirty="0"/>
          </a:p>
        </p:txBody>
      </p:sp>
      <p:grpSp>
        <p:nvGrpSpPr>
          <p:cNvPr id="6" name="Group 5"/>
          <p:cNvGrpSpPr/>
          <p:nvPr/>
        </p:nvGrpSpPr>
        <p:grpSpPr>
          <a:xfrm>
            <a:off x="1259732" y="2529000"/>
            <a:ext cx="6624536" cy="1800000"/>
            <a:chOff x="1259632" y="2317031"/>
            <a:chExt cx="6624536" cy="1800000"/>
          </a:xfrm>
        </p:grpSpPr>
        <p:pic>
          <p:nvPicPr>
            <p:cNvPr id="3" name="Picture 2"/>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59632" y="2317031"/>
              <a:ext cx="1800000" cy="1800000"/>
            </a:xfrm>
            <a:prstGeom prst="rect">
              <a:avLst/>
            </a:prstGeom>
          </p:spPr>
        </p:pic>
        <p:pic>
          <p:nvPicPr>
            <p:cNvPr id="4" name="Picture 3"/>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71900" y="2317031"/>
              <a:ext cx="1800000" cy="1800000"/>
            </a:xfrm>
            <a:prstGeom prst="rect">
              <a:avLst/>
            </a:prstGeom>
          </p:spPr>
        </p:pic>
        <p:pic>
          <p:nvPicPr>
            <p:cNvPr id="5" name="Picture 4"/>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84168" y="2317031"/>
              <a:ext cx="1800000" cy="1800000"/>
            </a:xfrm>
            <a:prstGeom prst="rect">
              <a:avLst/>
            </a:prstGeom>
          </p:spPr>
        </p:pic>
      </p:grpSp>
    </p:spTree>
    <p:extLst>
      <p:ext uri="{BB962C8B-B14F-4D97-AF65-F5344CB8AC3E}">
        <p14:creationId xmlns:p14="http://schemas.microsoft.com/office/powerpoint/2010/main" val="370188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57500"/>
            <a:ext cx="8229600" cy="1143000"/>
          </a:xfrm>
        </p:spPr>
        <p:txBody>
          <a:bodyPr>
            <a:normAutofit fontScale="90000"/>
          </a:bodyPr>
          <a:lstStyle/>
          <a:p>
            <a:r>
              <a:rPr lang="en-GB" dirty="0" smtClean="0"/>
              <a:t>How should I package my product?</a:t>
            </a:r>
            <a:endParaRPr lang="en-GB" dirty="0"/>
          </a:p>
        </p:txBody>
      </p:sp>
    </p:spTree>
    <p:extLst>
      <p:ext uri="{BB962C8B-B14F-4D97-AF65-F5344CB8AC3E}">
        <p14:creationId xmlns:p14="http://schemas.microsoft.com/office/powerpoint/2010/main" val="965932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92686" y="678393"/>
            <a:ext cx="6958628" cy="5501215"/>
            <a:chOff x="1066009" y="1024129"/>
            <a:chExt cx="6958628" cy="5501215"/>
          </a:xfrm>
        </p:grpSpPr>
        <p:grpSp>
          <p:nvGrpSpPr>
            <p:cNvPr id="3" name="Group 2"/>
            <p:cNvGrpSpPr/>
            <p:nvPr/>
          </p:nvGrpSpPr>
          <p:grpSpPr>
            <a:xfrm>
              <a:off x="1066009" y="1024129"/>
              <a:ext cx="5948898" cy="5501215"/>
              <a:chOff x="611560" y="1024129"/>
              <a:chExt cx="5948898" cy="5501215"/>
            </a:xfrm>
          </p:grpSpPr>
          <p:graphicFrame>
            <p:nvGraphicFramePr>
              <p:cNvPr id="8" name="Chart 7"/>
              <p:cNvGraphicFramePr/>
              <p:nvPr>
                <p:extLst/>
              </p:nvPr>
            </p:nvGraphicFramePr>
            <p:xfrm>
              <a:off x="1520458" y="4725344"/>
              <a:ext cx="5040000" cy="18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nvPr>
            </p:nvGraphicFramePr>
            <p:xfrm>
              <a:off x="1520458" y="2874737"/>
              <a:ext cx="5040000" cy="18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p:nvPr>
                <p:extLst/>
              </p:nvPr>
            </p:nvGraphicFramePr>
            <p:xfrm>
              <a:off x="1520458" y="1024129"/>
              <a:ext cx="5040000" cy="18000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611560" y="1548363"/>
                <a:ext cx="936104" cy="830997"/>
              </a:xfrm>
              <a:prstGeom prst="rect">
                <a:avLst/>
              </a:prstGeom>
              <a:noFill/>
            </p:spPr>
            <p:txBody>
              <a:bodyPr wrap="square" rtlCol="0">
                <a:spAutoFit/>
              </a:bodyPr>
              <a:lstStyle/>
              <a:p>
                <a:r>
                  <a:rPr lang="en-GB" sz="4800" dirty="0"/>
                  <a:t>1</a:t>
                </a:r>
                <a:r>
                  <a:rPr lang="en-GB" sz="4800" baseline="30000" dirty="0"/>
                  <a:t>st</a:t>
                </a:r>
                <a:endParaRPr lang="en-GB" sz="4400" dirty="0"/>
              </a:p>
            </p:txBody>
          </p:sp>
          <p:sp>
            <p:nvSpPr>
              <p:cNvPr id="11" name="TextBox 10"/>
              <p:cNvSpPr txBox="1"/>
              <p:nvPr/>
            </p:nvSpPr>
            <p:spPr>
              <a:xfrm>
                <a:off x="611560" y="3396668"/>
                <a:ext cx="1008112" cy="830997"/>
              </a:xfrm>
              <a:prstGeom prst="rect">
                <a:avLst/>
              </a:prstGeom>
              <a:noFill/>
            </p:spPr>
            <p:txBody>
              <a:bodyPr wrap="square" rtlCol="0">
                <a:spAutoFit/>
              </a:bodyPr>
              <a:lstStyle/>
              <a:p>
                <a:r>
                  <a:rPr lang="et-EE" sz="4800" dirty="0" smtClean="0"/>
                  <a:t>2</a:t>
                </a:r>
                <a:r>
                  <a:rPr lang="et-EE" sz="4800" baseline="30000" dirty="0" smtClean="0"/>
                  <a:t>nd</a:t>
                </a:r>
                <a:endParaRPr lang="en-GB" sz="4400" dirty="0"/>
              </a:p>
            </p:txBody>
          </p:sp>
          <p:sp>
            <p:nvSpPr>
              <p:cNvPr id="12" name="TextBox 11"/>
              <p:cNvSpPr txBox="1"/>
              <p:nvPr/>
            </p:nvSpPr>
            <p:spPr>
              <a:xfrm>
                <a:off x="611560" y="5373216"/>
                <a:ext cx="1008112" cy="830997"/>
              </a:xfrm>
              <a:prstGeom prst="rect">
                <a:avLst/>
              </a:prstGeom>
              <a:noFill/>
            </p:spPr>
            <p:txBody>
              <a:bodyPr wrap="square" rtlCol="0">
                <a:spAutoFit/>
              </a:bodyPr>
              <a:lstStyle/>
              <a:p>
                <a:r>
                  <a:rPr lang="et-EE" sz="4800" dirty="0" smtClean="0"/>
                  <a:t>3</a:t>
                </a:r>
                <a:r>
                  <a:rPr lang="et-EE" sz="4800" baseline="30000" dirty="0"/>
                  <a:t>r</a:t>
                </a:r>
                <a:r>
                  <a:rPr lang="et-EE" sz="4800" baseline="30000" dirty="0" smtClean="0"/>
                  <a:t>d</a:t>
                </a:r>
                <a:endParaRPr lang="en-GB" sz="4400" dirty="0"/>
              </a:p>
            </p:txBody>
          </p:sp>
        </p:grpSp>
        <p:grpSp>
          <p:nvGrpSpPr>
            <p:cNvPr id="4" name="Group 3"/>
            <p:cNvGrpSpPr/>
            <p:nvPr/>
          </p:nvGrpSpPr>
          <p:grpSpPr>
            <a:xfrm>
              <a:off x="7153437" y="1280641"/>
              <a:ext cx="871200" cy="5153966"/>
              <a:chOff x="7153437" y="1280641"/>
              <a:chExt cx="871200" cy="5153966"/>
            </a:xfrm>
          </p:grpSpPr>
          <p:pic>
            <p:nvPicPr>
              <p:cNvPr id="13" name="Picture 12"/>
              <p:cNvPicPr>
                <a:picLocks noChangeAspect="1"/>
              </p:cNvPicPr>
              <p:nvPr/>
            </p:nvPicPr>
            <p:blipFill>
              <a:blip r:embed="rId6"/>
              <a:stretch>
                <a:fillRect/>
              </a:stretch>
            </p:blipFill>
            <p:spPr>
              <a:xfrm>
                <a:off x="7185778" y="1280641"/>
                <a:ext cx="838859" cy="1490400"/>
              </a:xfrm>
              <a:prstGeom prst="rect">
                <a:avLst/>
              </a:prstGeom>
            </p:spPr>
          </p:pic>
          <p:pic>
            <p:nvPicPr>
              <p:cNvPr id="14" name="Picture 13"/>
              <p:cNvPicPr>
                <a:picLocks noChangeAspect="1"/>
              </p:cNvPicPr>
              <p:nvPr/>
            </p:nvPicPr>
            <p:blipFill rotWithShape="1">
              <a:blip r:embed="rId7"/>
              <a:srcRect l="18870" r="5649" b="3711"/>
              <a:stretch/>
            </p:blipFill>
            <p:spPr>
              <a:xfrm>
                <a:off x="7153437" y="3042303"/>
                <a:ext cx="871200" cy="1539726"/>
              </a:xfrm>
              <a:prstGeom prst="rect">
                <a:avLst/>
              </a:prstGeom>
            </p:spPr>
          </p:pic>
          <p:pic>
            <p:nvPicPr>
              <p:cNvPr id="15" name="Picture 14"/>
              <p:cNvPicPr>
                <a:picLocks noChangeAspect="1"/>
              </p:cNvPicPr>
              <p:nvPr/>
            </p:nvPicPr>
            <p:blipFill>
              <a:blip r:embed="rId8"/>
              <a:stretch>
                <a:fillRect/>
              </a:stretch>
            </p:blipFill>
            <p:spPr>
              <a:xfrm>
                <a:off x="7153437" y="5013176"/>
                <a:ext cx="871200" cy="1421431"/>
              </a:xfrm>
              <a:prstGeom prst="rect">
                <a:avLst/>
              </a:prstGeom>
            </p:spPr>
          </p:pic>
        </p:grpSp>
      </p:grpSp>
    </p:spTree>
    <p:extLst>
      <p:ext uri="{BB962C8B-B14F-4D97-AF65-F5344CB8AC3E}">
        <p14:creationId xmlns:p14="http://schemas.microsoft.com/office/powerpoint/2010/main" val="1932752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GB" dirty="0" smtClean="0"/>
              <a:t>How are people</a:t>
            </a:r>
            <a:r>
              <a:rPr lang="en-GB" baseline="0" dirty="0" smtClean="0"/>
              <a:t> behaving in a store?</a:t>
            </a:r>
            <a:endParaRPr lang="en-GB" dirty="0"/>
          </a:p>
        </p:txBody>
      </p:sp>
    </p:spTree>
    <p:extLst>
      <p:ext uri="{BB962C8B-B14F-4D97-AF65-F5344CB8AC3E}">
        <p14:creationId xmlns:p14="http://schemas.microsoft.com/office/powerpoint/2010/main" val="21610274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58324" cy="6858000"/>
          </a:xfrm>
          <a:prstGeom prst="rect">
            <a:avLst/>
          </a:prstGeom>
        </p:spPr>
      </p:pic>
    </p:spTree>
    <p:extLst>
      <p:ext uri="{BB962C8B-B14F-4D97-AF65-F5344CB8AC3E}">
        <p14:creationId xmlns:p14="http://schemas.microsoft.com/office/powerpoint/2010/main" val="2568785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lstStyle/>
          <a:p>
            <a:r>
              <a:rPr lang="en-GB" dirty="0" smtClean="0"/>
              <a:t>Predictive Modelling</a:t>
            </a:r>
            <a:endParaRPr lang="en-GB" dirty="0"/>
          </a:p>
        </p:txBody>
      </p:sp>
    </p:spTree>
    <p:extLst>
      <p:ext uri="{BB962C8B-B14F-4D97-AF65-F5344CB8AC3E}">
        <p14:creationId xmlns:p14="http://schemas.microsoft.com/office/powerpoint/2010/main" val="946387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GB" dirty="0" smtClean="0"/>
              <a:t>Emotions</a:t>
            </a:r>
            <a:r>
              <a:rPr lang="en-GB" baseline="0" dirty="0" smtClean="0"/>
              <a:t> are the key!</a:t>
            </a:r>
            <a:endParaRPr lang="en-GB" dirty="0"/>
          </a:p>
        </p:txBody>
      </p:sp>
      <p:sp>
        <p:nvSpPr>
          <p:cNvPr id="3" name="Text Placeholder 2"/>
          <p:cNvSpPr>
            <a:spLocks noGrp="1"/>
          </p:cNvSpPr>
          <p:nvPr>
            <p:ph type="body" idx="4294967295"/>
          </p:nvPr>
        </p:nvSpPr>
        <p:spPr/>
        <p:txBody>
          <a:bodyPr/>
          <a:lstStyle/>
          <a:p>
            <a:r>
              <a:rPr lang="en-GB" dirty="0" smtClean="0"/>
              <a:t>90% of the decisions are subconscious</a:t>
            </a:r>
          </a:p>
          <a:p>
            <a:r>
              <a:rPr lang="en-GB" dirty="0" smtClean="0"/>
              <a:t>Take control of</a:t>
            </a:r>
            <a:r>
              <a:rPr lang="en-GB" baseline="0" dirty="0" smtClean="0"/>
              <a:t> the emotions</a:t>
            </a:r>
            <a:r>
              <a:rPr lang="en-GB" dirty="0" smtClean="0"/>
              <a:t>!</a:t>
            </a:r>
            <a:endParaRPr lang="en-GB" dirty="0"/>
          </a:p>
        </p:txBody>
      </p:sp>
    </p:spTree>
    <p:extLst>
      <p:ext uri="{BB962C8B-B14F-4D97-AF65-F5344CB8AC3E}">
        <p14:creationId xmlns:p14="http://schemas.microsoft.com/office/powerpoint/2010/main" val="29031751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7584" y="338733"/>
            <a:ext cx="7772400" cy="1362075"/>
          </a:xfrm>
        </p:spPr>
        <p:txBody>
          <a:bodyPr>
            <a:normAutofit/>
          </a:bodyPr>
          <a:lstStyle/>
          <a:p>
            <a:r>
              <a:rPr lang="en-GB" noProof="0" dirty="0" smtClean="0"/>
              <a:t>Thank you!</a:t>
            </a:r>
            <a:endParaRPr lang="en-GB" noProof="0" dirty="0"/>
          </a:p>
        </p:txBody>
      </p:sp>
      <p:sp>
        <p:nvSpPr>
          <p:cNvPr id="3" name="Content Placeholder 2"/>
          <p:cNvSpPr>
            <a:spLocks noGrp="1"/>
          </p:cNvSpPr>
          <p:nvPr>
            <p:ph type="body" idx="4294967295"/>
          </p:nvPr>
        </p:nvSpPr>
        <p:spPr>
          <a:xfrm>
            <a:off x="1371600" y="2420938"/>
            <a:ext cx="7772400" cy="1239837"/>
          </a:xfrm>
        </p:spPr>
        <p:txBody>
          <a:bodyPr/>
          <a:lstStyle/>
          <a:p>
            <a:pPr lvl="0"/>
            <a:endParaRPr lang="en-GB" noProof="0" dirty="0" smtClean="0"/>
          </a:p>
          <a:p>
            <a:pPr lvl="0"/>
            <a:endParaRPr lang="en-GB" noProof="0" dirty="0" smtClean="0"/>
          </a:p>
          <a:p>
            <a:endParaRPr lang="en-GB" noProof="0" dirty="0" smtClean="0"/>
          </a:p>
        </p:txBody>
      </p:sp>
      <p:grpSp>
        <p:nvGrpSpPr>
          <p:cNvPr id="14" name="Group 13"/>
          <p:cNvGrpSpPr/>
          <p:nvPr/>
        </p:nvGrpSpPr>
        <p:grpSpPr>
          <a:xfrm>
            <a:off x="2445131" y="2087836"/>
            <a:ext cx="4253739" cy="4077468"/>
            <a:chOff x="2395812" y="2204864"/>
            <a:chExt cx="4253739" cy="4077468"/>
          </a:xfrm>
        </p:grpSpPr>
        <p:pic>
          <p:nvPicPr>
            <p:cNvPr id="5" name="Picture 4"/>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69551" y="3699530"/>
              <a:ext cx="1080000" cy="1080000"/>
            </a:xfrm>
            <a:prstGeom prst="rect">
              <a:avLst/>
            </a:prstGeom>
            <a:noFill/>
            <a:ln>
              <a:noFill/>
            </a:ln>
          </p:spPr>
        </p:pic>
        <p:pic>
          <p:nvPicPr>
            <p:cNvPr id="7" name="Picture 6"/>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95936" y="2204864"/>
              <a:ext cx="1080000" cy="1080000"/>
            </a:xfrm>
            <a:prstGeom prst="rect">
              <a:avLst/>
            </a:prstGeom>
            <a:noFill/>
            <a:ln>
              <a:noFill/>
            </a:ln>
          </p:spPr>
        </p:pic>
        <p:pic>
          <p:nvPicPr>
            <p:cNvPr id="8" name="Picture 7"/>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77133" y="5202332"/>
              <a:ext cx="1080000" cy="1080000"/>
            </a:xfrm>
            <a:prstGeom prst="rect">
              <a:avLst/>
            </a:prstGeom>
            <a:noFill/>
            <a:ln>
              <a:noFill/>
            </a:ln>
          </p:spPr>
        </p:pic>
        <p:pic>
          <p:nvPicPr>
            <p:cNvPr id="9" name="Picture 8"/>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95812" y="2204864"/>
              <a:ext cx="1080000" cy="1080000"/>
            </a:xfrm>
            <a:prstGeom prst="rect">
              <a:avLst/>
            </a:prstGeom>
            <a:noFill/>
            <a:ln>
              <a:noFill/>
            </a:ln>
          </p:spPr>
        </p:pic>
        <p:pic>
          <p:nvPicPr>
            <p:cNvPr id="10" name="Picture 9"/>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95812" y="5202332"/>
              <a:ext cx="1080000" cy="1080000"/>
            </a:xfrm>
            <a:prstGeom prst="rect">
              <a:avLst/>
            </a:prstGeom>
            <a:noFill/>
            <a:ln>
              <a:noFill/>
            </a:ln>
          </p:spPr>
        </p:pic>
        <p:pic>
          <p:nvPicPr>
            <p:cNvPr id="11" name="Picture 10"/>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95812" y="3703598"/>
              <a:ext cx="1080000" cy="1080000"/>
            </a:xfrm>
            <a:prstGeom prst="rect">
              <a:avLst/>
            </a:prstGeom>
            <a:noFill/>
            <a:ln>
              <a:noFill/>
            </a:ln>
          </p:spPr>
        </p:pic>
        <p:pic>
          <p:nvPicPr>
            <p:cNvPr id="12" name="Picture 11"/>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32530" y="2204864"/>
              <a:ext cx="1080000" cy="1080000"/>
            </a:xfrm>
            <a:prstGeom prst="rect">
              <a:avLst/>
            </a:prstGeom>
            <a:noFill/>
            <a:ln>
              <a:noFill/>
            </a:ln>
          </p:spPr>
        </p:pic>
        <p:pic>
          <p:nvPicPr>
            <p:cNvPr id="13" name="Picture 12"/>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32530" y="5202332"/>
              <a:ext cx="1080000" cy="1080000"/>
            </a:xfrm>
            <a:prstGeom prst="rect">
              <a:avLst/>
            </a:prstGeom>
            <a:noFill/>
            <a:ln>
              <a:noFill/>
            </a:ln>
          </p:spPr>
        </p:pic>
      </p:gr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26452" y="3582502"/>
            <a:ext cx="1080000" cy="1080000"/>
          </a:xfrm>
          <a:prstGeom prst="rect">
            <a:avLst/>
          </a:prstGeom>
        </p:spPr>
      </p:pic>
    </p:spTree>
    <p:extLst>
      <p:ext uri="{BB962C8B-B14F-4D97-AF65-F5344CB8AC3E}">
        <p14:creationId xmlns:p14="http://schemas.microsoft.com/office/powerpoint/2010/main" val="2367305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GB" dirty="0" smtClean="0"/>
              <a:t>EEG And Other In-lab Hardware</a:t>
            </a:r>
            <a:endParaRPr lang="en-GB" dirty="0"/>
          </a:p>
        </p:txBody>
      </p:sp>
      <p:grpSp>
        <p:nvGrpSpPr>
          <p:cNvPr id="6" name="Group 5"/>
          <p:cNvGrpSpPr/>
          <p:nvPr/>
        </p:nvGrpSpPr>
        <p:grpSpPr>
          <a:xfrm>
            <a:off x="1310136" y="2529000"/>
            <a:ext cx="6523729" cy="1800000"/>
            <a:chOff x="827584" y="2564904"/>
            <a:chExt cx="6523729" cy="1800000"/>
          </a:xfrm>
        </p:grpSpPr>
        <p:pic>
          <p:nvPicPr>
            <p:cNvPr id="3" name="Picture 2"/>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27584" y="2564904"/>
              <a:ext cx="1814063" cy="1800000"/>
            </a:xfrm>
            <a:prstGeom prst="rect">
              <a:avLst/>
            </a:prstGeom>
          </p:spPr>
        </p:pic>
        <p:pic>
          <p:nvPicPr>
            <p:cNvPr id="4" name="Picture 3"/>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6480" y="2564904"/>
              <a:ext cx="1800000" cy="1800000"/>
            </a:xfrm>
            <a:prstGeom prst="rect">
              <a:avLst/>
            </a:prstGeom>
          </p:spPr>
        </p:pic>
        <p:pic>
          <p:nvPicPr>
            <p:cNvPr id="5" name="Picture 4"/>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51313" y="2564904"/>
              <a:ext cx="1800000" cy="1800000"/>
            </a:xfrm>
            <a:prstGeom prst="rect">
              <a:avLst/>
            </a:prstGeom>
          </p:spPr>
        </p:pic>
      </p:grpSp>
    </p:spTree>
    <p:extLst>
      <p:ext uri="{BB962C8B-B14F-4D97-AF65-F5344CB8AC3E}">
        <p14:creationId xmlns:p14="http://schemas.microsoft.com/office/powerpoint/2010/main" val="2443644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266700"/>
            <a:ext cx="8229600" cy="1143000"/>
          </a:xfrm>
        </p:spPr>
        <p:txBody>
          <a:bodyPr>
            <a:normAutofit fontScale="90000"/>
          </a:bodyPr>
          <a:lstStyle/>
          <a:p>
            <a:r>
              <a:rPr lang="en-GB" dirty="0" smtClean="0"/>
              <a:t>Revolutionary New Approach to Market Research</a:t>
            </a:r>
            <a:endParaRPr lang="en-GB" dirty="0"/>
          </a:p>
        </p:txBody>
      </p:sp>
      <p:pic>
        <p:nvPicPr>
          <p:cNvPr id="4" name="Picture 3"/>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77898" y="3329444"/>
            <a:ext cx="1080000" cy="1080000"/>
          </a:xfrm>
          <a:prstGeom prst="rect">
            <a:avLst/>
          </a:prstGeom>
          <a:noFill/>
          <a:ln>
            <a:noFill/>
          </a:ln>
        </p:spPr>
      </p:pic>
      <p:pic>
        <p:nvPicPr>
          <p:cNvPr id="5" name="Picture 4"/>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00192" y="3338088"/>
            <a:ext cx="1080000" cy="1080000"/>
          </a:xfrm>
          <a:prstGeom prst="rect">
            <a:avLst/>
          </a:prstGeom>
          <a:noFill/>
          <a:ln>
            <a:noFill/>
          </a:ln>
        </p:spPr>
      </p:pic>
      <p:pic>
        <p:nvPicPr>
          <p:cNvPr id="6" name="Picture 5"/>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72642" y="1834778"/>
            <a:ext cx="1016471" cy="1080000"/>
          </a:xfrm>
          <a:prstGeom prst="rect">
            <a:avLst/>
          </a:prstGeom>
          <a:noFill/>
          <a:ln>
            <a:noFill/>
          </a:ln>
        </p:spPr>
      </p:pic>
      <p:pic>
        <p:nvPicPr>
          <p:cNvPr id="7" name="Picture 6"/>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04283" y="1834778"/>
            <a:ext cx="1080000" cy="1080000"/>
          </a:xfrm>
          <a:prstGeom prst="rect">
            <a:avLst/>
          </a:prstGeom>
          <a:noFill/>
          <a:ln>
            <a:noFill/>
          </a:ln>
        </p:spPr>
      </p:pic>
      <p:pic>
        <p:nvPicPr>
          <p:cNvPr id="8" name="Picture 7"/>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5480" y="4832246"/>
            <a:ext cx="1080000" cy="1080000"/>
          </a:xfrm>
          <a:prstGeom prst="rect">
            <a:avLst/>
          </a:prstGeom>
          <a:noFill/>
          <a:ln>
            <a:noFill/>
          </a:ln>
        </p:spPr>
      </p:pic>
      <p:pic>
        <p:nvPicPr>
          <p:cNvPr id="9" name="Picture 8"/>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4159" y="1834778"/>
            <a:ext cx="1080000" cy="1080000"/>
          </a:xfrm>
          <a:prstGeom prst="rect">
            <a:avLst/>
          </a:prstGeom>
          <a:noFill/>
          <a:ln>
            <a:noFill/>
          </a:ln>
        </p:spPr>
      </p:pic>
      <p:pic>
        <p:nvPicPr>
          <p:cNvPr id="10" name="Picture 9"/>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4159" y="4832246"/>
            <a:ext cx="1080000" cy="1080000"/>
          </a:xfrm>
          <a:prstGeom prst="rect">
            <a:avLst/>
          </a:prstGeom>
          <a:noFill/>
          <a:ln>
            <a:noFill/>
          </a:ln>
        </p:spPr>
      </p:pic>
      <p:pic>
        <p:nvPicPr>
          <p:cNvPr id="11" name="Picture 10"/>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4159" y="3333512"/>
            <a:ext cx="1080000" cy="1080000"/>
          </a:xfrm>
          <a:prstGeom prst="rect">
            <a:avLst/>
          </a:prstGeom>
          <a:noFill/>
          <a:ln>
            <a:noFill/>
          </a:ln>
        </p:spPr>
      </p:pic>
      <p:pic>
        <p:nvPicPr>
          <p:cNvPr id="12" name="Picture 11"/>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990" y="3333512"/>
            <a:ext cx="1080000" cy="1080000"/>
          </a:xfrm>
          <a:prstGeom prst="rect">
            <a:avLst/>
          </a:prstGeom>
          <a:noFill/>
          <a:ln>
            <a:noFill/>
          </a:ln>
        </p:spPr>
      </p:pic>
      <p:pic>
        <p:nvPicPr>
          <p:cNvPr id="13" name="Picture 12"/>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40877" y="4832246"/>
            <a:ext cx="1080000" cy="1080000"/>
          </a:xfrm>
          <a:prstGeom prst="rect">
            <a:avLst/>
          </a:prstGeom>
          <a:noFill/>
          <a:ln>
            <a:noFill/>
          </a:ln>
        </p:spPr>
      </p:pic>
    </p:spTree>
    <p:extLst>
      <p:ext uri="{BB962C8B-B14F-4D97-AF65-F5344CB8AC3E}">
        <p14:creationId xmlns:p14="http://schemas.microsoft.com/office/powerpoint/2010/main" val="2626888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a:bodyPr>
          <a:lstStyle/>
          <a:p>
            <a:r>
              <a:rPr lang="en-GB" dirty="0" smtClean="0"/>
              <a:t>Automated Facial Coding</a:t>
            </a:r>
            <a:endParaRPr lang="en-GB" dirty="0"/>
          </a:p>
        </p:txBody>
      </p:sp>
    </p:spTree>
    <p:extLst>
      <p:ext uri="{BB962C8B-B14F-4D97-AF65-F5344CB8AC3E}">
        <p14:creationId xmlns:p14="http://schemas.microsoft.com/office/powerpoint/2010/main" val="3892399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Up Arrow 30"/>
          <p:cNvSpPr/>
          <p:nvPr/>
        </p:nvSpPr>
        <p:spPr>
          <a:xfrm>
            <a:off x="323527" y="1192032"/>
            <a:ext cx="912420" cy="5544474"/>
          </a:xfrm>
          <a:prstGeom prst="upArrow">
            <a:avLst/>
          </a:prstGeom>
          <a:gradFill flip="none" rotWithShape="1">
            <a:gsLst>
              <a:gs pos="0">
                <a:srgbClr val="659F00">
                  <a:alpha val="0"/>
                </a:srgbClr>
              </a:gs>
              <a:gs pos="100000">
                <a:srgbClr val="175800"/>
              </a:gs>
            </a:gsLst>
            <a:lin ang="16200000" scaled="0"/>
            <a:tileRect/>
          </a:gra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0" name="Right Arrow 29"/>
          <p:cNvSpPr/>
          <p:nvPr/>
        </p:nvSpPr>
        <p:spPr>
          <a:xfrm>
            <a:off x="323527" y="5836507"/>
            <a:ext cx="8298594" cy="899999"/>
          </a:xfrm>
          <a:prstGeom prst="rightArrow">
            <a:avLst/>
          </a:prstGeom>
          <a:gradFill flip="none" rotWithShape="1">
            <a:gsLst>
              <a:gs pos="0">
                <a:srgbClr val="659F00">
                  <a:alpha val="0"/>
                </a:srgbClr>
              </a:gs>
              <a:gs pos="100000">
                <a:srgbClr val="1758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 name="Title 1"/>
          <p:cNvSpPr>
            <a:spLocks noGrp="1"/>
          </p:cNvSpPr>
          <p:nvPr>
            <p:ph type="title" idx="4294967295"/>
          </p:nvPr>
        </p:nvSpPr>
        <p:spPr>
          <a:xfrm>
            <a:off x="457200" y="257410"/>
            <a:ext cx="8229600" cy="1143000"/>
          </a:xfrm>
        </p:spPr>
        <p:txBody>
          <a:bodyPr>
            <a:normAutofit/>
          </a:bodyPr>
          <a:lstStyle/>
          <a:p>
            <a:pPr lvl="0"/>
            <a:r>
              <a:rPr lang="en-GB" dirty="0" smtClean="0"/>
              <a:t>Research Methods</a:t>
            </a:r>
            <a:endParaRPr lang="en-GB" noProof="0" dirty="0">
              <a:solidFill>
                <a:srgbClr val="C7DC96"/>
              </a:solidFill>
            </a:endParaRPr>
          </a:p>
        </p:txBody>
      </p:sp>
      <p:sp>
        <p:nvSpPr>
          <p:cNvPr id="12" name="TextBox 11"/>
          <p:cNvSpPr txBox="1"/>
          <p:nvPr/>
        </p:nvSpPr>
        <p:spPr>
          <a:xfrm>
            <a:off x="1007604" y="6132617"/>
            <a:ext cx="2376264" cy="307777"/>
          </a:xfrm>
          <a:prstGeom prst="rect">
            <a:avLst/>
          </a:prstGeom>
          <a:noFill/>
        </p:spPr>
        <p:txBody>
          <a:bodyPr wrap="square" rtlCol="0">
            <a:spAutoFit/>
          </a:bodyPr>
          <a:lstStyle/>
          <a:p>
            <a:pPr algn="ctr"/>
            <a:r>
              <a:rPr lang="et-EE" sz="1400" dirty="0" smtClean="0"/>
              <a:t>Reported behavior</a:t>
            </a:r>
            <a:endParaRPr lang="et-EE" sz="1400" dirty="0"/>
          </a:p>
        </p:txBody>
      </p:sp>
      <p:sp>
        <p:nvSpPr>
          <p:cNvPr id="13" name="TextBox 12"/>
          <p:cNvSpPr txBox="1"/>
          <p:nvPr/>
        </p:nvSpPr>
        <p:spPr>
          <a:xfrm>
            <a:off x="59657" y="5307304"/>
            <a:ext cx="1440160" cy="523220"/>
          </a:xfrm>
          <a:prstGeom prst="rect">
            <a:avLst/>
          </a:prstGeom>
          <a:noFill/>
        </p:spPr>
        <p:txBody>
          <a:bodyPr wrap="square" rtlCol="0">
            <a:spAutoFit/>
          </a:bodyPr>
          <a:lstStyle/>
          <a:p>
            <a:pPr algn="ctr"/>
            <a:r>
              <a:rPr lang="et-EE" sz="1400" dirty="0" smtClean="0"/>
              <a:t>Cost &amp; time prohibitive</a:t>
            </a:r>
            <a:endParaRPr lang="et-EE" sz="1400" dirty="0"/>
          </a:p>
        </p:txBody>
      </p:sp>
      <p:sp>
        <p:nvSpPr>
          <p:cNvPr id="14" name="TextBox 13"/>
          <p:cNvSpPr txBox="1"/>
          <p:nvPr/>
        </p:nvSpPr>
        <p:spPr>
          <a:xfrm>
            <a:off x="23653" y="1801669"/>
            <a:ext cx="1512168" cy="523220"/>
          </a:xfrm>
          <a:prstGeom prst="rect">
            <a:avLst/>
          </a:prstGeom>
          <a:noFill/>
        </p:spPr>
        <p:txBody>
          <a:bodyPr wrap="square" rtlCol="0">
            <a:spAutoFit/>
          </a:bodyPr>
          <a:lstStyle/>
          <a:p>
            <a:pPr algn="ctr"/>
            <a:r>
              <a:rPr lang="et-EE" sz="1400" dirty="0" err="1" smtClean="0"/>
              <a:t>Cost</a:t>
            </a:r>
            <a:r>
              <a:rPr lang="et-EE" sz="1400" dirty="0" smtClean="0"/>
              <a:t> &amp; </a:t>
            </a:r>
            <a:r>
              <a:rPr lang="et-EE" sz="1400" dirty="0" err="1" smtClean="0"/>
              <a:t>time</a:t>
            </a:r>
            <a:r>
              <a:rPr lang="et-EE" sz="1400" dirty="0" smtClean="0"/>
              <a:t> </a:t>
            </a:r>
            <a:r>
              <a:rPr lang="et-EE" sz="1400" dirty="0" err="1" smtClean="0"/>
              <a:t>efficient</a:t>
            </a:r>
            <a:endParaRPr lang="et-EE" sz="1400" dirty="0"/>
          </a:p>
        </p:txBody>
      </p:sp>
      <p:sp>
        <p:nvSpPr>
          <p:cNvPr id="18" name="TextBox 17"/>
          <p:cNvSpPr txBox="1"/>
          <p:nvPr/>
        </p:nvSpPr>
        <p:spPr>
          <a:xfrm>
            <a:off x="6571828" y="6130294"/>
            <a:ext cx="1944216" cy="307777"/>
          </a:xfrm>
          <a:prstGeom prst="rect">
            <a:avLst/>
          </a:prstGeom>
          <a:noFill/>
        </p:spPr>
        <p:txBody>
          <a:bodyPr wrap="square" rtlCol="0">
            <a:spAutoFit/>
          </a:bodyPr>
          <a:lstStyle/>
          <a:p>
            <a:pPr algn="ctr"/>
            <a:r>
              <a:rPr lang="et-EE" sz="1400" dirty="0" smtClean="0"/>
              <a:t>Actual behavior</a:t>
            </a:r>
            <a:endParaRPr lang="et-EE" sz="1400" dirty="0"/>
          </a:p>
        </p:txBody>
      </p:sp>
      <p:grpSp>
        <p:nvGrpSpPr>
          <p:cNvPr id="4" name="Group 3"/>
          <p:cNvGrpSpPr/>
          <p:nvPr/>
        </p:nvGrpSpPr>
        <p:grpSpPr>
          <a:xfrm>
            <a:off x="1231354" y="1705229"/>
            <a:ext cx="1758168" cy="3454020"/>
            <a:chOff x="1231354" y="1705229"/>
            <a:chExt cx="1758168" cy="3454020"/>
          </a:xfrm>
        </p:grpSpPr>
        <p:sp>
          <p:nvSpPr>
            <p:cNvPr id="15" name="Oval 14"/>
            <p:cNvSpPr/>
            <p:nvPr/>
          </p:nvSpPr>
          <p:spPr>
            <a:xfrm>
              <a:off x="1384631" y="3801208"/>
              <a:ext cx="1604891" cy="1358041"/>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err="1"/>
                <a:t>Focus</a:t>
              </a:r>
              <a:r>
                <a:rPr lang="et-EE" sz="1600" dirty="0"/>
                <a:t> groups</a:t>
              </a:r>
            </a:p>
            <a:p>
              <a:pPr algn="ctr"/>
              <a:r>
                <a:rPr lang="en-GB" sz="1600" dirty="0"/>
                <a:t>&amp; </a:t>
              </a:r>
              <a:r>
                <a:rPr lang="et-EE" sz="1600" dirty="0" err="1"/>
                <a:t>interviews</a:t>
              </a:r>
              <a:endParaRPr lang="et-EE" sz="1600" dirty="0"/>
            </a:p>
          </p:txBody>
        </p:sp>
        <p:sp>
          <p:nvSpPr>
            <p:cNvPr id="22" name="Oval 21"/>
            <p:cNvSpPr/>
            <p:nvPr/>
          </p:nvSpPr>
          <p:spPr>
            <a:xfrm>
              <a:off x="1231354" y="1705229"/>
              <a:ext cx="1547221" cy="1219716"/>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smtClean="0"/>
                <a:t>Online Surveys</a:t>
              </a:r>
            </a:p>
          </p:txBody>
        </p:sp>
      </p:grpSp>
      <p:sp>
        <p:nvSpPr>
          <p:cNvPr id="25" name="Oval 24"/>
          <p:cNvSpPr/>
          <p:nvPr/>
        </p:nvSpPr>
        <p:spPr>
          <a:xfrm>
            <a:off x="4067944" y="1767092"/>
            <a:ext cx="1775374" cy="1157852"/>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Sentiment Analysis</a:t>
            </a:r>
            <a:endParaRPr lang="et-EE" sz="1600" dirty="0" smtClean="0"/>
          </a:p>
        </p:txBody>
      </p:sp>
      <p:grpSp>
        <p:nvGrpSpPr>
          <p:cNvPr id="5" name="Group 4"/>
          <p:cNvGrpSpPr/>
          <p:nvPr/>
        </p:nvGrpSpPr>
        <p:grpSpPr>
          <a:xfrm>
            <a:off x="2948451" y="3161380"/>
            <a:ext cx="2184877" cy="2546834"/>
            <a:chOff x="2948451" y="3161380"/>
            <a:chExt cx="2184877" cy="2546834"/>
          </a:xfrm>
        </p:grpSpPr>
        <p:sp>
          <p:nvSpPr>
            <p:cNvPr id="23" name="Oval 22"/>
            <p:cNvSpPr/>
            <p:nvPr/>
          </p:nvSpPr>
          <p:spPr>
            <a:xfrm>
              <a:off x="3184095" y="4252503"/>
              <a:ext cx="1022770" cy="694711"/>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smtClean="0"/>
                <a:t>Online Qual</a:t>
              </a:r>
            </a:p>
          </p:txBody>
        </p:sp>
        <p:sp>
          <p:nvSpPr>
            <p:cNvPr id="24" name="Oval 23"/>
            <p:cNvSpPr/>
            <p:nvPr/>
          </p:nvSpPr>
          <p:spPr>
            <a:xfrm>
              <a:off x="3950233" y="5167884"/>
              <a:ext cx="1157852" cy="540330"/>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smtClean="0"/>
                <a:t>In-Store Reseach</a:t>
              </a:r>
            </a:p>
          </p:txBody>
        </p:sp>
        <p:sp>
          <p:nvSpPr>
            <p:cNvPr id="26" name="Oval 25"/>
            <p:cNvSpPr/>
            <p:nvPr/>
          </p:nvSpPr>
          <p:spPr>
            <a:xfrm>
              <a:off x="2948451" y="3161380"/>
              <a:ext cx="1698184" cy="694711"/>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smtClean="0"/>
                <a:t>Online Communities</a:t>
              </a:r>
            </a:p>
          </p:txBody>
        </p:sp>
        <p:sp>
          <p:nvSpPr>
            <p:cNvPr id="19" name="Oval 18"/>
            <p:cNvSpPr/>
            <p:nvPr/>
          </p:nvSpPr>
          <p:spPr>
            <a:xfrm>
              <a:off x="4374968" y="4164632"/>
              <a:ext cx="758360" cy="694711"/>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smtClean="0"/>
                <a:t>IAT</a:t>
              </a:r>
            </a:p>
          </p:txBody>
        </p:sp>
      </p:grpSp>
      <p:sp>
        <p:nvSpPr>
          <p:cNvPr id="33" name="Oval 32"/>
          <p:cNvSpPr/>
          <p:nvPr/>
        </p:nvSpPr>
        <p:spPr>
          <a:xfrm>
            <a:off x="6653373" y="1690449"/>
            <a:ext cx="2085310" cy="1948522"/>
          </a:xfrm>
          <a:prstGeom prst="ellipse">
            <a:avLst/>
          </a:prstGeom>
          <a:solidFill>
            <a:srgbClr val="65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Automated Facial Coding</a:t>
            </a:r>
            <a:endParaRPr lang="et-EE" sz="2000" dirty="0" smtClean="0"/>
          </a:p>
        </p:txBody>
      </p:sp>
      <p:grpSp>
        <p:nvGrpSpPr>
          <p:cNvPr id="6" name="Group 5"/>
          <p:cNvGrpSpPr/>
          <p:nvPr/>
        </p:nvGrpSpPr>
        <p:grpSpPr>
          <a:xfrm>
            <a:off x="5108085" y="4213031"/>
            <a:ext cx="3166869" cy="1788984"/>
            <a:chOff x="5108085" y="4213031"/>
            <a:chExt cx="3166869" cy="1788984"/>
          </a:xfrm>
        </p:grpSpPr>
        <p:sp>
          <p:nvSpPr>
            <p:cNvPr id="17" name="Oval 16"/>
            <p:cNvSpPr/>
            <p:nvPr/>
          </p:nvSpPr>
          <p:spPr>
            <a:xfrm>
              <a:off x="5203883" y="4576552"/>
              <a:ext cx="1620993" cy="634987"/>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smtClean="0"/>
                <a:t>Galvanic</a:t>
              </a:r>
              <a:r>
                <a:rPr lang="et-EE" sz="1100" dirty="0" smtClean="0"/>
                <a:t> Skin Response</a:t>
              </a:r>
            </a:p>
          </p:txBody>
        </p:sp>
        <p:sp>
          <p:nvSpPr>
            <p:cNvPr id="20" name="Oval 19"/>
            <p:cNvSpPr/>
            <p:nvPr/>
          </p:nvSpPr>
          <p:spPr>
            <a:xfrm>
              <a:off x="7117102" y="4947214"/>
              <a:ext cx="1157852" cy="926282"/>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EEG</a:t>
              </a:r>
              <a:endParaRPr lang="et-EE" sz="1600" dirty="0"/>
            </a:p>
          </p:txBody>
        </p:sp>
        <p:sp>
          <p:nvSpPr>
            <p:cNvPr id="21" name="Oval 20"/>
            <p:cNvSpPr/>
            <p:nvPr/>
          </p:nvSpPr>
          <p:spPr>
            <a:xfrm>
              <a:off x="6571014" y="4213031"/>
              <a:ext cx="1080662" cy="694711"/>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Eye-Tracking</a:t>
              </a:r>
            </a:p>
          </p:txBody>
        </p:sp>
        <p:sp>
          <p:nvSpPr>
            <p:cNvPr id="29" name="Oval 28"/>
            <p:cNvSpPr/>
            <p:nvPr/>
          </p:nvSpPr>
          <p:spPr>
            <a:xfrm>
              <a:off x="5108085" y="5307304"/>
              <a:ext cx="1022770" cy="694711"/>
            </a:xfrm>
            <a:prstGeom prst="ellipse">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Dial-Testing</a:t>
              </a:r>
              <a:endParaRPr lang="et-EE" sz="1200" dirty="0" smtClean="0"/>
            </a:p>
          </p:txBody>
        </p:sp>
      </p:grpSp>
    </p:spTree>
    <p:extLst>
      <p:ext uri="{BB962C8B-B14F-4D97-AF65-F5344CB8AC3E}">
        <p14:creationId xmlns:p14="http://schemas.microsoft.com/office/powerpoint/2010/main" val="7196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GB" dirty="0" smtClean="0"/>
              <a:t>Some of The Current Issues</a:t>
            </a:r>
            <a:endParaRPr lang="en-GB" dirty="0"/>
          </a:p>
        </p:txBody>
      </p:sp>
      <p:sp>
        <p:nvSpPr>
          <p:cNvPr id="3" name="Text Placeholder 2"/>
          <p:cNvSpPr>
            <a:spLocks noGrp="1"/>
          </p:cNvSpPr>
          <p:nvPr>
            <p:ph type="body" idx="4294967295"/>
          </p:nvPr>
        </p:nvSpPr>
        <p:spPr/>
        <p:txBody>
          <a:bodyPr/>
          <a:lstStyle/>
          <a:p>
            <a:pPr lvl="0"/>
            <a:r>
              <a:rPr lang="en-GB" dirty="0" smtClean="0"/>
              <a:t>Survey biases and non-response</a:t>
            </a:r>
          </a:p>
          <a:p>
            <a:pPr lvl="0"/>
            <a:r>
              <a:rPr lang="en-GB" dirty="0" smtClean="0"/>
              <a:t>Sentiment Analysis not specific enough</a:t>
            </a:r>
          </a:p>
          <a:p>
            <a:pPr lvl="0"/>
            <a:r>
              <a:rPr lang="en-GB" dirty="0" smtClean="0"/>
              <a:t>Expensive hardware</a:t>
            </a:r>
          </a:p>
          <a:p>
            <a:pPr lvl="0"/>
            <a:r>
              <a:rPr lang="en-GB" dirty="0" smtClean="0"/>
              <a:t>Labs can’t reach audiences</a:t>
            </a:r>
          </a:p>
          <a:p>
            <a:pPr lvl="0"/>
            <a:r>
              <a:rPr lang="en-GB" dirty="0" smtClean="0"/>
              <a:t>Low predictive power</a:t>
            </a:r>
            <a:endParaRPr lang="en-GB" dirty="0"/>
          </a:p>
        </p:txBody>
      </p:sp>
    </p:spTree>
    <p:extLst>
      <p:ext uri="{BB962C8B-B14F-4D97-AF65-F5344CB8AC3E}">
        <p14:creationId xmlns:p14="http://schemas.microsoft.com/office/powerpoint/2010/main" val="3791128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GB" dirty="0" smtClean="0"/>
              <a:t>What’s Automated Facial Coding?</a:t>
            </a:r>
            <a:endParaRPr lang="en-GB" dirty="0"/>
          </a:p>
        </p:txBody>
      </p:sp>
    </p:spTree>
    <p:extLst>
      <p:ext uri="{BB962C8B-B14F-4D97-AF65-F5344CB8AC3E}">
        <p14:creationId xmlns:p14="http://schemas.microsoft.com/office/powerpoint/2010/main" val="550008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aleyes 2010">
  <a:themeElements>
    <a:clrScheme name="Realeyes 2010">
      <a:dk1>
        <a:srgbClr val="414141"/>
      </a:dk1>
      <a:lt1>
        <a:srgbClr val="FFFFFF"/>
      </a:lt1>
      <a:dk2>
        <a:srgbClr val="414141"/>
      </a:dk2>
      <a:lt2>
        <a:srgbClr val="EBEBEB"/>
      </a:lt2>
      <a:accent1>
        <a:srgbClr val="414141"/>
      </a:accent1>
      <a:accent2>
        <a:srgbClr val="439EE5"/>
      </a:accent2>
      <a:accent3>
        <a:srgbClr val="007C3D"/>
      </a:accent3>
      <a:accent4>
        <a:srgbClr val="FF9801"/>
      </a:accent4>
      <a:accent5>
        <a:srgbClr val="83C465"/>
      </a:accent5>
      <a:accent6>
        <a:srgbClr val="E5F1D4"/>
      </a:accent6>
      <a:hlink>
        <a:srgbClr val="439EE5"/>
      </a:hlink>
      <a:folHlink>
        <a:srgbClr val="83C465"/>
      </a:folHlink>
    </a:clrScheme>
    <a:fontScheme name="Realeyes 2010">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aleyes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ealeyes 2010">
    <a:dk1>
      <a:srgbClr val="414141"/>
    </a:dk1>
    <a:lt1>
      <a:srgbClr val="FFFFFF"/>
    </a:lt1>
    <a:dk2>
      <a:srgbClr val="414141"/>
    </a:dk2>
    <a:lt2>
      <a:srgbClr val="EBEBEB"/>
    </a:lt2>
    <a:accent1>
      <a:srgbClr val="414141"/>
    </a:accent1>
    <a:accent2>
      <a:srgbClr val="439EE5"/>
    </a:accent2>
    <a:accent3>
      <a:srgbClr val="007C3D"/>
    </a:accent3>
    <a:accent4>
      <a:srgbClr val="FF9801"/>
    </a:accent4>
    <a:accent5>
      <a:srgbClr val="83C465"/>
    </a:accent5>
    <a:accent6>
      <a:srgbClr val="E5F1D4"/>
    </a:accent6>
    <a:hlink>
      <a:srgbClr val="439EE5"/>
    </a:hlink>
    <a:folHlink>
      <a:srgbClr val="83C465"/>
    </a:folHlink>
  </a:clrScheme>
</a:themeOverride>
</file>

<file path=docProps/app.xml><?xml version="1.0" encoding="utf-8"?>
<Properties xmlns="http://schemas.openxmlformats.org/officeDocument/2006/extended-properties" xmlns:vt="http://schemas.openxmlformats.org/officeDocument/2006/docPropsVTypes">
  <Template/>
  <TotalTime>20213</TotalTime>
  <Words>2387</Words>
  <Application>Microsoft Office PowerPoint</Application>
  <PresentationFormat>On-screen Show (4:3)</PresentationFormat>
  <Paragraphs>341</Paragraphs>
  <Slides>36</Slides>
  <Notes>36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ＭＳ Ｐゴシック</vt:lpstr>
      <vt:lpstr>Arial</vt:lpstr>
      <vt:lpstr>Calibri</vt:lpstr>
      <vt:lpstr>Trebuchet MS</vt:lpstr>
      <vt:lpstr>Realeyes 2010</vt:lpstr>
      <vt:lpstr>PowerPoint Presentation</vt:lpstr>
      <vt:lpstr>Surveys</vt:lpstr>
      <vt:lpstr>Sentiment Analysis</vt:lpstr>
      <vt:lpstr>EEG And Other In-lab Hardware</vt:lpstr>
      <vt:lpstr>Revolutionary New Approach to Market Research</vt:lpstr>
      <vt:lpstr>Automated Facial Coding</vt:lpstr>
      <vt:lpstr>Research Methods</vt:lpstr>
      <vt:lpstr>Some of The Current Issues</vt:lpstr>
      <vt:lpstr>What’s Automated Facial Coding?</vt:lpstr>
      <vt:lpstr>Live Demo</vt:lpstr>
      <vt:lpstr>Offline Demo</vt:lpstr>
      <vt:lpstr>Revolutionary Computer Vision Algorithms</vt:lpstr>
      <vt:lpstr>Hardware Ecosystem</vt:lpstr>
      <vt:lpstr>Browser Based, No Installs Or Downloads</vt:lpstr>
      <vt:lpstr>PowerPoint Presentation</vt:lpstr>
      <vt:lpstr>Automated Facial Coding</vt:lpstr>
      <vt:lpstr>How Is It Being Used?</vt:lpstr>
      <vt:lpstr>Which ad should we air on Super Bowl and why?</vt:lpstr>
      <vt:lpstr>PowerPoint Presentation</vt:lpstr>
      <vt:lpstr>How to edit the ad to be more attractive?</vt:lpstr>
      <vt:lpstr>PowerPoint Presentation</vt:lpstr>
      <vt:lpstr>How will the ad perform in social media?</vt:lpstr>
      <vt:lpstr>PowerPoint Presentation</vt:lpstr>
      <vt:lpstr>How do I perform relative to others?</vt:lpstr>
      <vt:lpstr>PowerPoint Presentation</vt:lpstr>
      <vt:lpstr>PowerPoint Presentation</vt:lpstr>
      <vt:lpstr>PowerPoint Presentation</vt:lpstr>
      <vt:lpstr>PowerPoint Presentation</vt:lpstr>
      <vt:lpstr>PowerPoint Presentation</vt:lpstr>
      <vt:lpstr>How should I package my product?</vt:lpstr>
      <vt:lpstr>PowerPoint Presentation</vt:lpstr>
      <vt:lpstr>How are people behaving in a store?</vt:lpstr>
      <vt:lpstr>PowerPoint Presentation</vt:lpstr>
      <vt:lpstr>Predictive Modelling</vt:lpstr>
      <vt:lpstr>Emotions are the key!</vt:lpstr>
      <vt:lpstr>Thank you!</vt:lpstr>
    </vt:vector>
  </TitlesOfParts>
  <Company>Realeyes Data Services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Google of Emotions</dc:title>
  <dc:creator>Martin Salo</dc:creator>
  <cp:keywords>Market Research ; Emotions ; Sentiment Analysis</cp:keywords>
  <dc:description/>
  <cp:lastModifiedBy>Martin Salo</cp:lastModifiedBy>
  <cp:revision>693</cp:revision>
  <cp:lastPrinted>2010-05-31T19:38:21Z</cp:lastPrinted>
  <dcterms:created xsi:type="dcterms:W3CDTF">2010-05-27T15:38:36Z</dcterms:created>
  <dcterms:modified xsi:type="dcterms:W3CDTF">2013-05-08T21:23:13Z</dcterms:modified>
  <cp:category>Market Research;Emotions;Sentiment Analysis</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0x0101006E2A6E6851AC2E43B54EDB1EE660F76A</vt:lpwstr>
  </property>
  <property fmtid="{D5CDD505-2E9C-101B-9397-08002B2CF9AE}" pid="4" name="WorkflowCreationPath">
    <vt:lpwstr>a228b9ce-d11e-4ebc-90e2-4f5f1d74adc6,2;a228b9ce-d11e-4ebc-90e2-4f5f1d74adc6,4;a228b9ce-d11e-4ebc-90e2-4f5f1d74adc6,5;a228b9ce-d11e-4ebc-90e2-4f5f1d74adc6,7;a228b9ce-d11e-4ebc-90e2-4f5f1d74adc6,11;</vt:lpwstr>
  </property>
  <property fmtid="{D5CDD505-2E9C-101B-9397-08002B2CF9AE}" pid="5" name="_MarkAsFinal">
    <vt:bool>true</vt:bool>
  </property>
</Properties>
</file>